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media/image1.png" ContentType="image/png"/>
  <Override PartName="/ppt/media/image2.png" ContentType="image/png"/>
  <Override PartName="/ppt/media/image3.png" ContentType="image/png"/>
  <Override PartName="/ppt/media/image4.png" ContentType="image/png"/>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iapositiva de título">
    <p:bg>
      <p:bgPr>
        <a:blipFill rotWithShape="0">
          <a:blip r:embed="rId2"/>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es-ES" sz="6000" strike="noStrike" u="none">
                <a:solidFill>
                  <a:schemeClr val="dk1"/>
                </a:solidFill>
                <a:effectLst/>
                <a:uFillTx/>
                <a:latin typeface="Calibri Light"/>
              </a:rPr>
              <a:t>Haga clic para modificar el estilo de título del patrón</a:t>
            </a:r>
            <a:endParaRPr b="0" lang="es-CO" sz="6000" strike="noStrike" u="none">
              <a:solidFill>
                <a:schemeClr val="dk1"/>
              </a:solidFill>
              <a:effectLst/>
              <a:uFillTx/>
              <a:latin typeface="Calibri"/>
            </a:endParaRPr>
          </a:p>
        </p:txBody>
      </p:sp>
      <p:sp>
        <p:nvSpPr>
          <p:cNvPr id="1" name="PlaceHolder 2"/>
          <p:cNvSpPr>
            <a:spLocks noGrp="1"/>
          </p:cNvSpPr>
          <p:nvPr>
            <p:ph type="dt" idx="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2A5F911F-B474-4A72-AA0D-1F9782FCEC30}"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ítulo y texto vertical">
    <p:bg>
      <p:bgPr>
        <a:blipFill rotWithShape="0">
          <a:blip r:embed="rId2"/>
          <a:stretch/>
        </a:blipFill>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s-ES" sz="4400" strike="noStrike" u="none">
                <a:solidFill>
                  <a:schemeClr val="dk1"/>
                </a:solidFill>
                <a:effectLst/>
                <a:uFillTx/>
                <a:latin typeface="Calibri Light"/>
              </a:rPr>
              <a:t>Haga clic para modificar el estilo de título del patrón</a:t>
            </a:r>
            <a:endParaRPr b="0" lang="es-CO" sz="4400" strike="noStrike" u="none">
              <a:solidFill>
                <a:schemeClr val="dk1"/>
              </a:solidFill>
              <a:effectLst/>
              <a:uFillTx/>
              <a:latin typeface="Calibri"/>
            </a:endParaRPr>
          </a:p>
        </p:txBody>
      </p:sp>
      <p:sp>
        <p:nvSpPr>
          <p:cNvPr id="5"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es-ES" sz="2800" strike="noStrike" u="none">
                <a:solidFill>
                  <a:schemeClr val="dk1"/>
                </a:solidFill>
                <a:effectLst/>
                <a:uFillTx/>
                <a:latin typeface="Calibri"/>
              </a:rPr>
              <a:t>Haga clic para modificar los estilos de texto del patrón</a:t>
            </a:r>
            <a:endParaRPr b="0" lang="es-CO"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s-ES" sz="2400" strike="noStrike" u="none">
                <a:solidFill>
                  <a:schemeClr val="dk1"/>
                </a:solidFill>
                <a:effectLst/>
                <a:uFillTx/>
                <a:latin typeface="Calibri"/>
              </a:rPr>
              <a:t>Segundo nivel</a:t>
            </a:r>
            <a:endParaRPr b="0" lang="es-CO"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s-ES" sz="2000" strike="noStrike" u="none">
                <a:solidFill>
                  <a:schemeClr val="dk1"/>
                </a:solidFill>
                <a:effectLst/>
                <a:uFillTx/>
                <a:latin typeface="Calibri"/>
              </a:rPr>
              <a:t>Tercer nivel</a:t>
            </a:r>
            <a:endParaRPr b="0" lang="es-CO"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Cuarto nivel</a:t>
            </a:r>
            <a:endParaRPr b="0" lang="es-CO"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Quinto nivel</a:t>
            </a:r>
            <a:endParaRPr b="0" lang="es-CO" sz="1800" strike="noStrike" u="none">
              <a:solidFill>
                <a:schemeClr val="dk1"/>
              </a:solidFill>
              <a:effectLst/>
              <a:uFillTx/>
              <a:latin typeface="Calibri"/>
            </a:endParaRPr>
          </a:p>
        </p:txBody>
      </p:sp>
      <p:sp>
        <p:nvSpPr>
          <p:cNvPr id="6" name="PlaceHolder 3"/>
          <p:cNvSpPr>
            <a:spLocks noGrp="1"/>
          </p:cNvSpPr>
          <p:nvPr>
            <p:ph type="dt" idx="4"/>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7" name="PlaceHolder 4"/>
          <p:cNvSpPr>
            <a:spLocks noGrp="1"/>
          </p:cNvSpPr>
          <p:nvPr>
            <p:ph type="ftr" idx="5"/>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8" name="PlaceHolder 5"/>
          <p:cNvSpPr>
            <a:spLocks noGrp="1"/>
          </p:cNvSpPr>
          <p:nvPr>
            <p:ph type="sldNum" idx="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01B66145-1574-4D5C-8908-D180AE5A8ACB}"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Título vertical y texto">
    <p:bg>
      <p:bgPr>
        <a:blipFill rotWithShape="0">
          <a:blip r:embed="rId2"/>
          <a:stretch/>
        </a:blipFill>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8724960" y="365040"/>
            <a:ext cx="2628720" cy="5811480"/>
          </a:xfrm>
          <a:prstGeom prst="rect">
            <a:avLst/>
          </a:prstGeom>
          <a:noFill/>
          <a:ln w="0">
            <a:noFill/>
          </a:ln>
        </p:spPr>
        <p:txBody>
          <a:bodyPr lIns="91440" rIns="91440" tIns="45720" bIns="45720" anchor="ctr" vert="eaVert">
            <a:noAutofit/>
          </a:bodyPr>
          <a:p>
            <a:pPr indent="0" defTabSz="914400">
              <a:lnSpc>
                <a:spcPct val="90000"/>
              </a:lnSpc>
              <a:buNone/>
            </a:pPr>
            <a:r>
              <a:rPr b="0" lang="es-ES" sz="4400" strike="noStrike" u="none">
                <a:solidFill>
                  <a:schemeClr val="dk1"/>
                </a:solidFill>
                <a:effectLst/>
                <a:uFillTx/>
                <a:latin typeface="Calibri Light"/>
              </a:rPr>
              <a:t>Haga clic para modificar el estilo de título del patrón</a:t>
            </a:r>
            <a:endParaRPr b="0" lang="es-CO" sz="4400" strike="noStrike" u="none">
              <a:solidFill>
                <a:schemeClr val="dk1"/>
              </a:solidFill>
              <a:effectLst/>
              <a:uFillTx/>
              <a:latin typeface="Calibri"/>
            </a:endParaRPr>
          </a:p>
        </p:txBody>
      </p:sp>
      <p:sp>
        <p:nvSpPr>
          <p:cNvPr id="10" name="PlaceHolder 2"/>
          <p:cNvSpPr>
            <a:spLocks noGrp="1"/>
          </p:cNvSpPr>
          <p:nvPr>
            <p:ph type="body"/>
          </p:nvPr>
        </p:nvSpPr>
        <p:spPr>
          <a:xfrm>
            <a:off x="838080" y="365040"/>
            <a:ext cx="7733880" cy="58114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es-ES" sz="2800" strike="noStrike" u="none">
                <a:solidFill>
                  <a:schemeClr val="dk1"/>
                </a:solidFill>
                <a:effectLst/>
                <a:uFillTx/>
                <a:latin typeface="Calibri"/>
              </a:rPr>
              <a:t>Haga clic para modificar los estilos de texto del patrón</a:t>
            </a:r>
            <a:endParaRPr b="0" lang="es-CO"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s-ES" sz="2400" strike="noStrike" u="none">
                <a:solidFill>
                  <a:schemeClr val="dk1"/>
                </a:solidFill>
                <a:effectLst/>
                <a:uFillTx/>
                <a:latin typeface="Calibri"/>
              </a:rPr>
              <a:t>Segundo nivel</a:t>
            </a:r>
            <a:endParaRPr b="0" lang="es-CO"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s-ES" sz="2000" strike="noStrike" u="none">
                <a:solidFill>
                  <a:schemeClr val="dk1"/>
                </a:solidFill>
                <a:effectLst/>
                <a:uFillTx/>
                <a:latin typeface="Calibri"/>
              </a:rPr>
              <a:t>Tercer nivel</a:t>
            </a:r>
            <a:endParaRPr b="0" lang="es-CO"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Cuarto nivel</a:t>
            </a:r>
            <a:endParaRPr b="0" lang="es-CO"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Quinto nivel</a:t>
            </a:r>
            <a:endParaRPr b="0" lang="es-CO" sz="1800" strike="noStrike" u="none">
              <a:solidFill>
                <a:schemeClr val="dk1"/>
              </a:solidFill>
              <a:effectLst/>
              <a:uFillTx/>
              <a:latin typeface="Calibri"/>
            </a:endParaRPr>
          </a:p>
        </p:txBody>
      </p:sp>
      <p:sp>
        <p:nvSpPr>
          <p:cNvPr id="11" name="PlaceHolder 3"/>
          <p:cNvSpPr>
            <a:spLocks noGrp="1"/>
          </p:cNvSpPr>
          <p:nvPr>
            <p:ph type="dt" idx="7"/>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12" name="PlaceHolder 4"/>
          <p:cNvSpPr>
            <a:spLocks noGrp="1"/>
          </p:cNvSpPr>
          <p:nvPr>
            <p:ph type="ftr" idx="8"/>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13" name="PlaceHolder 5"/>
          <p:cNvSpPr>
            <a:spLocks noGrp="1"/>
          </p:cNvSpPr>
          <p:nvPr>
            <p:ph type="sldNum" idx="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91087DDC-AC66-4270-9EDA-ADD6119E68CB}"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ítulo y objetos">
    <p:bg>
      <p:bgPr>
        <a:blipFill rotWithShape="0">
          <a:blip r:embed="rId2"/>
          <a:stretch/>
        </a:blip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s-ES" sz="4400" strike="noStrike" u="none">
                <a:solidFill>
                  <a:schemeClr val="dk1"/>
                </a:solidFill>
                <a:effectLst/>
                <a:uFillTx/>
                <a:latin typeface="Calibri Light"/>
              </a:rPr>
              <a:t>Haga clic para modificar el estilo de título del patrón</a:t>
            </a:r>
            <a:endParaRPr b="0" lang="es-CO" sz="4400" strike="noStrike" u="none">
              <a:solidFill>
                <a:schemeClr val="dk1"/>
              </a:solidFill>
              <a:effectLst/>
              <a:uFillTx/>
              <a:latin typeface="Calibri"/>
            </a:endParaRPr>
          </a:p>
        </p:txBody>
      </p:sp>
      <p:sp>
        <p:nvSpPr>
          <p:cNvPr id="15"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s-ES" sz="2800" strike="noStrike" u="none">
                <a:solidFill>
                  <a:schemeClr val="dk1"/>
                </a:solidFill>
                <a:effectLst/>
                <a:uFillTx/>
                <a:latin typeface="Calibri"/>
              </a:rPr>
              <a:t>Haga clic para modificar los estilos de texto del patrón</a:t>
            </a:r>
            <a:endParaRPr b="0" lang="es-CO"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s-ES" sz="2400" strike="noStrike" u="none">
                <a:solidFill>
                  <a:schemeClr val="dk1"/>
                </a:solidFill>
                <a:effectLst/>
                <a:uFillTx/>
                <a:latin typeface="Calibri"/>
              </a:rPr>
              <a:t>Segundo nivel</a:t>
            </a:r>
            <a:endParaRPr b="0" lang="es-CO"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s-ES" sz="2000" strike="noStrike" u="none">
                <a:solidFill>
                  <a:schemeClr val="dk1"/>
                </a:solidFill>
                <a:effectLst/>
                <a:uFillTx/>
                <a:latin typeface="Calibri"/>
              </a:rPr>
              <a:t>Tercer nivel</a:t>
            </a:r>
            <a:endParaRPr b="0" lang="es-CO"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Cuarto nivel</a:t>
            </a:r>
            <a:endParaRPr b="0" lang="es-CO"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Quinto nivel</a:t>
            </a:r>
            <a:endParaRPr b="0" lang="es-CO" sz="1800" strike="noStrike" u="none">
              <a:solidFill>
                <a:schemeClr val="dk1"/>
              </a:solidFill>
              <a:effectLst/>
              <a:uFillTx/>
              <a:latin typeface="Calibri"/>
            </a:endParaRPr>
          </a:p>
        </p:txBody>
      </p:sp>
      <p:sp>
        <p:nvSpPr>
          <p:cNvPr id="16" name="PlaceHolder 3"/>
          <p:cNvSpPr>
            <a:spLocks noGrp="1"/>
          </p:cNvSpPr>
          <p:nvPr>
            <p:ph type="dt" idx="10"/>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17" name="PlaceHolder 4"/>
          <p:cNvSpPr>
            <a:spLocks noGrp="1"/>
          </p:cNvSpPr>
          <p:nvPr>
            <p:ph type="ftr" idx="11"/>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18" name="PlaceHolder 5"/>
          <p:cNvSpPr>
            <a:spLocks noGrp="1"/>
          </p:cNvSpPr>
          <p:nvPr>
            <p:ph type="sldNum" idx="1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AC8BFD71-85E4-4804-973B-268D8EC6D747}"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ncabezado de sección">
    <p:bg>
      <p:bgPr>
        <a:blipFill rotWithShape="0">
          <a:blip r:embed="rId2"/>
          <a:stretch/>
        </a:blip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831960" y="1709640"/>
            <a:ext cx="10515240" cy="2852280"/>
          </a:xfrm>
          <a:prstGeom prst="rect">
            <a:avLst/>
          </a:prstGeom>
          <a:noFill/>
          <a:ln w="0">
            <a:noFill/>
          </a:ln>
        </p:spPr>
        <p:txBody>
          <a:bodyPr lIns="91440" rIns="91440" tIns="45720" bIns="45720" anchor="b">
            <a:noAutofit/>
          </a:bodyPr>
          <a:p>
            <a:pPr indent="0" defTabSz="914400">
              <a:lnSpc>
                <a:spcPct val="90000"/>
              </a:lnSpc>
              <a:buNone/>
            </a:pPr>
            <a:r>
              <a:rPr b="0" lang="es-ES" sz="6000" strike="noStrike" u="none">
                <a:solidFill>
                  <a:schemeClr val="dk1"/>
                </a:solidFill>
                <a:effectLst/>
                <a:uFillTx/>
                <a:latin typeface="Calibri Light"/>
              </a:rPr>
              <a:t>Haga clic para modificar el estilo de título del patrón</a:t>
            </a:r>
            <a:endParaRPr b="0" lang="es-CO" sz="6000" strike="noStrike" u="none">
              <a:solidFill>
                <a:schemeClr val="dk1"/>
              </a:solidFill>
              <a:effectLst/>
              <a:uFillTx/>
              <a:latin typeface="Calibri"/>
            </a:endParaRPr>
          </a:p>
        </p:txBody>
      </p:sp>
      <p:sp>
        <p:nvSpPr>
          <p:cNvPr id="20" name="PlaceHolder 2"/>
          <p:cNvSpPr>
            <a:spLocks noGrp="1"/>
          </p:cNvSpPr>
          <p:nvPr>
            <p:ph type="body"/>
          </p:nvPr>
        </p:nvSpPr>
        <p:spPr>
          <a:xfrm>
            <a:off x="831960" y="4589640"/>
            <a:ext cx="10515240" cy="14997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s-ES" sz="2400" strike="noStrike" u="none">
                <a:solidFill>
                  <a:schemeClr val="dk1">
                    <a:tint val="75000"/>
                  </a:schemeClr>
                </a:solidFill>
                <a:effectLst/>
                <a:uFillTx/>
                <a:latin typeface="Calibri"/>
              </a:rPr>
              <a:t>Haga clic para modificar los estilos de texto del patrón</a:t>
            </a:r>
            <a:endParaRPr b="0" lang="es-CO" sz="2400" strike="noStrike" u="none">
              <a:solidFill>
                <a:schemeClr val="dk1"/>
              </a:solidFill>
              <a:effectLst/>
              <a:uFillTx/>
              <a:latin typeface="Calibri"/>
            </a:endParaRPr>
          </a:p>
        </p:txBody>
      </p:sp>
      <p:sp>
        <p:nvSpPr>
          <p:cNvPr id="21" name="PlaceHolder 3"/>
          <p:cNvSpPr>
            <a:spLocks noGrp="1"/>
          </p:cNvSpPr>
          <p:nvPr>
            <p:ph type="dt" idx="1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22" name="PlaceHolder 4"/>
          <p:cNvSpPr>
            <a:spLocks noGrp="1"/>
          </p:cNvSpPr>
          <p:nvPr>
            <p:ph type="ftr" idx="1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23" name="PlaceHolder 5"/>
          <p:cNvSpPr>
            <a:spLocks noGrp="1"/>
          </p:cNvSpPr>
          <p:nvPr>
            <p:ph type="sldNum" idx="1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E9074E38-93BA-42CB-A727-57F8CD7698D5}"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os objetos">
    <p:bg>
      <p:bgPr>
        <a:blipFill rotWithShape="0">
          <a:blip r:embed="rId2"/>
          <a:stretch/>
        </a:blip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s-ES" sz="4400" strike="noStrike" u="none">
                <a:solidFill>
                  <a:schemeClr val="dk1"/>
                </a:solidFill>
                <a:effectLst/>
                <a:uFillTx/>
                <a:latin typeface="Calibri Light"/>
              </a:rPr>
              <a:t>Haga clic para modificar el estilo de título del patrón</a:t>
            </a:r>
            <a:endParaRPr b="0" lang="es-CO" sz="4400" strike="noStrike" u="none">
              <a:solidFill>
                <a:schemeClr val="dk1"/>
              </a:solidFill>
              <a:effectLst/>
              <a:uFillTx/>
              <a:latin typeface="Calibri"/>
            </a:endParaRPr>
          </a:p>
        </p:txBody>
      </p:sp>
      <p:sp>
        <p:nvSpPr>
          <p:cNvPr id="25" name="PlaceHolder 2"/>
          <p:cNvSpPr>
            <a:spLocks noGrp="1"/>
          </p:cNvSpPr>
          <p:nvPr>
            <p:ph type="body"/>
          </p:nvPr>
        </p:nvSpPr>
        <p:spPr>
          <a:xfrm>
            <a:off x="83808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s-ES" sz="2800" strike="noStrike" u="none">
                <a:solidFill>
                  <a:schemeClr val="dk1"/>
                </a:solidFill>
                <a:effectLst/>
                <a:uFillTx/>
                <a:latin typeface="Calibri"/>
              </a:rPr>
              <a:t>Haga clic para modificar los estilos de texto del patrón</a:t>
            </a:r>
            <a:endParaRPr b="0" lang="es-CO"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s-ES" sz="2400" strike="noStrike" u="none">
                <a:solidFill>
                  <a:schemeClr val="dk1"/>
                </a:solidFill>
                <a:effectLst/>
                <a:uFillTx/>
                <a:latin typeface="Calibri"/>
              </a:rPr>
              <a:t>Segundo nivel</a:t>
            </a:r>
            <a:endParaRPr b="0" lang="es-CO"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s-ES" sz="2000" strike="noStrike" u="none">
                <a:solidFill>
                  <a:schemeClr val="dk1"/>
                </a:solidFill>
                <a:effectLst/>
                <a:uFillTx/>
                <a:latin typeface="Calibri"/>
              </a:rPr>
              <a:t>Tercer nivel</a:t>
            </a:r>
            <a:endParaRPr b="0" lang="es-CO"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Cuarto nivel</a:t>
            </a:r>
            <a:endParaRPr b="0" lang="es-CO"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Quinto nivel</a:t>
            </a:r>
            <a:endParaRPr b="0" lang="es-CO" sz="1800" strike="noStrike" u="none">
              <a:solidFill>
                <a:schemeClr val="dk1"/>
              </a:solidFill>
              <a:effectLst/>
              <a:uFillTx/>
              <a:latin typeface="Calibri"/>
            </a:endParaRPr>
          </a:p>
        </p:txBody>
      </p:sp>
      <p:sp>
        <p:nvSpPr>
          <p:cNvPr id="26" name="PlaceHolder 3"/>
          <p:cNvSpPr>
            <a:spLocks noGrp="1"/>
          </p:cNvSpPr>
          <p:nvPr>
            <p:ph type="body"/>
          </p:nvPr>
        </p:nvSpPr>
        <p:spPr>
          <a:xfrm>
            <a:off x="617220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s-ES" sz="2800" strike="noStrike" u="none">
                <a:solidFill>
                  <a:schemeClr val="dk1"/>
                </a:solidFill>
                <a:effectLst/>
                <a:uFillTx/>
                <a:latin typeface="Calibri"/>
              </a:rPr>
              <a:t>Haga clic para modificar los estilos de texto del patrón</a:t>
            </a:r>
            <a:endParaRPr b="0" lang="es-CO"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s-ES" sz="2400" strike="noStrike" u="none">
                <a:solidFill>
                  <a:schemeClr val="dk1"/>
                </a:solidFill>
                <a:effectLst/>
                <a:uFillTx/>
                <a:latin typeface="Calibri"/>
              </a:rPr>
              <a:t>Segundo nivel</a:t>
            </a:r>
            <a:endParaRPr b="0" lang="es-CO"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s-ES" sz="2000" strike="noStrike" u="none">
                <a:solidFill>
                  <a:schemeClr val="dk1"/>
                </a:solidFill>
                <a:effectLst/>
                <a:uFillTx/>
                <a:latin typeface="Calibri"/>
              </a:rPr>
              <a:t>Tercer nivel</a:t>
            </a:r>
            <a:endParaRPr b="0" lang="es-CO"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Cuarto nivel</a:t>
            </a:r>
            <a:endParaRPr b="0" lang="es-CO"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Quinto nivel</a:t>
            </a:r>
            <a:endParaRPr b="0" lang="es-CO" sz="1800" strike="noStrike" u="none">
              <a:solidFill>
                <a:schemeClr val="dk1"/>
              </a:solidFill>
              <a:effectLst/>
              <a:uFillTx/>
              <a:latin typeface="Calibri"/>
            </a:endParaRPr>
          </a:p>
        </p:txBody>
      </p:sp>
      <p:sp>
        <p:nvSpPr>
          <p:cNvPr id="27" name="PlaceHolder 4"/>
          <p:cNvSpPr>
            <a:spLocks noGrp="1"/>
          </p:cNvSpPr>
          <p:nvPr>
            <p:ph type="dt" idx="16"/>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28" name="PlaceHolder 5"/>
          <p:cNvSpPr>
            <a:spLocks noGrp="1"/>
          </p:cNvSpPr>
          <p:nvPr>
            <p:ph type="ftr" idx="17"/>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29" name="PlaceHolder 6"/>
          <p:cNvSpPr>
            <a:spLocks noGrp="1"/>
          </p:cNvSpPr>
          <p:nvPr>
            <p:ph type="sldNum" idx="18"/>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B4907657-4D3F-48C4-8005-E4EC151F1551}"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ación">
    <p:bg>
      <p:bgPr>
        <a:blipFill rotWithShape="0">
          <a:blip r:embed="rId2"/>
          <a:stretch/>
        </a:blipFill>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8398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s-ES" sz="4400" strike="noStrike" u="none">
                <a:solidFill>
                  <a:schemeClr val="dk1"/>
                </a:solidFill>
                <a:effectLst/>
                <a:uFillTx/>
                <a:latin typeface="Calibri Light"/>
              </a:rPr>
              <a:t>Haga clic para modificar el estilo de título del patrón</a:t>
            </a:r>
            <a:endParaRPr b="0" lang="es-CO" sz="4400" strike="noStrike" u="none">
              <a:solidFill>
                <a:schemeClr val="dk1"/>
              </a:solidFill>
              <a:effectLst/>
              <a:uFillTx/>
              <a:latin typeface="Calibri"/>
            </a:endParaRPr>
          </a:p>
        </p:txBody>
      </p:sp>
      <p:sp>
        <p:nvSpPr>
          <p:cNvPr id="31" name="PlaceHolder 2"/>
          <p:cNvSpPr>
            <a:spLocks noGrp="1"/>
          </p:cNvSpPr>
          <p:nvPr>
            <p:ph type="body"/>
          </p:nvPr>
        </p:nvSpPr>
        <p:spPr>
          <a:xfrm>
            <a:off x="839880" y="1681200"/>
            <a:ext cx="515736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s-ES" sz="2400" strike="noStrike" u="none">
                <a:solidFill>
                  <a:schemeClr val="dk1"/>
                </a:solidFill>
                <a:effectLst/>
                <a:uFillTx/>
                <a:latin typeface="Calibri"/>
              </a:rPr>
              <a:t>Haga clic para modificar los estilos de texto del patrón</a:t>
            </a:r>
            <a:endParaRPr b="0" lang="es-CO" sz="2400" strike="noStrike" u="none">
              <a:solidFill>
                <a:schemeClr val="dk1"/>
              </a:solidFill>
              <a:effectLst/>
              <a:uFillTx/>
              <a:latin typeface="Calibri"/>
            </a:endParaRPr>
          </a:p>
        </p:txBody>
      </p:sp>
      <p:sp>
        <p:nvSpPr>
          <p:cNvPr id="32" name="PlaceHolder 3"/>
          <p:cNvSpPr>
            <a:spLocks noGrp="1"/>
          </p:cNvSpPr>
          <p:nvPr>
            <p:ph type="body"/>
          </p:nvPr>
        </p:nvSpPr>
        <p:spPr>
          <a:xfrm>
            <a:off x="839880" y="2505240"/>
            <a:ext cx="515736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s-ES" sz="2800" strike="noStrike" u="none">
                <a:solidFill>
                  <a:schemeClr val="dk1"/>
                </a:solidFill>
                <a:effectLst/>
                <a:uFillTx/>
                <a:latin typeface="Calibri"/>
              </a:rPr>
              <a:t>Haga clic para modificar los estilos de texto del patrón</a:t>
            </a:r>
            <a:endParaRPr b="0" lang="es-CO"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s-ES" sz="2400" strike="noStrike" u="none">
                <a:solidFill>
                  <a:schemeClr val="dk1"/>
                </a:solidFill>
                <a:effectLst/>
                <a:uFillTx/>
                <a:latin typeface="Calibri"/>
              </a:rPr>
              <a:t>Segundo nivel</a:t>
            </a:r>
            <a:endParaRPr b="0" lang="es-CO"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s-ES" sz="2000" strike="noStrike" u="none">
                <a:solidFill>
                  <a:schemeClr val="dk1"/>
                </a:solidFill>
                <a:effectLst/>
                <a:uFillTx/>
                <a:latin typeface="Calibri"/>
              </a:rPr>
              <a:t>Tercer nivel</a:t>
            </a:r>
            <a:endParaRPr b="0" lang="es-CO"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Cuarto nivel</a:t>
            </a:r>
            <a:endParaRPr b="0" lang="es-CO"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Quinto nivel</a:t>
            </a:r>
            <a:endParaRPr b="0" lang="es-CO" sz="1800" strike="noStrike" u="none">
              <a:solidFill>
                <a:schemeClr val="dk1"/>
              </a:solidFill>
              <a:effectLst/>
              <a:uFillTx/>
              <a:latin typeface="Calibri"/>
            </a:endParaRPr>
          </a:p>
        </p:txBody>
      </p:sp>
      <p:sp>
        <p:nvSpPr>
          <p:cNvPr id="33" name="PlaceHolder 4"/>
          <p:cNvSpPr>
            <a:spLocks noGrp="1"/>
          </p:cNvSpPr>
          <p:nvPr>
            <p:ph type="body"/>
          </p:nvPr>
        </p:nvSpPr>
        <p:spPr>
          <a:xfrm>
            <a:off x="6172200" y="1681200"/>
            <a:ext cx="518292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s-ES" sz="2400" strike="noStrike" u="none">
                <a:solidFill>
                  <a:schemeClr val="dk1"/>
                </a:solidFill>
                <a:effectLst/>
                <a:uFillTx/>
                <a:latin typeface="Calibri"/>
              </a:rPr>
              <a:t>Haga clic para modificar los estilos de texto del patrón</a:t>
            </a:r>
            <a:endParaRPr b="0" lang="es-CO" sz="2400" strike="noStrike" u="none">
              <a:solidFill>
                <a:schemeClr val="dk1"/>
              </a:solidFill>
              <a:effectLst/>
              <a:uFillTx/>
              <a:latin typeface="Calibri"/>
            </a:endParaRPr>
          </a:p>
        </p:txBody>
      </p:sp>
      <p:sp>
        <p:nvSpPr>
          <p:cNvPr id="34" name="PlaceHolder 5"/>
          <p:cNvSpPr>
            <a:spLocks noGrp="1"/>
          </p:cNvSpPr>
          <p:nvPr>
            <p:ph type="body"/>
          </p:nvPr>
        </p:nvSpPr>
        <p:spPr>
          <a:xfrm>
            <a:off x="6172200" y="2505240"/>
            <a:ext cx="518292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s-ES" sz="2800" strike="noStrike" u="none">
                <a:solidFill>
                  <a:schemeClr val="dk1"/>
                </a:solidFill>
                <a:effectLst/>
                <a:uFillTx/>
                <a:latin typeface="Calibri"/>
              </a:rPr>
              <a:t>Haga clic para modificar los estilos de texto del patrón</a:t>
            </a:r>
            <a:endParaRPr b="0" lang="es-CO"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s-ES" sz="2400" strike="noStrike" u="none">
                <a:solidFill>
                  <a:schemeClr val="dk1"/>
                </a:solidFill>
                <a:effectLst/>
                <a:uFillTx/>
                <a:latin typeface="Calibri"/>
              </a:rPr>
              <a:t>Segundo nivel</a:t>
            </a:r>
            <a:endParaRPr b="0" lang="es-CO"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s-ES" sz="2000" strike="noStrike" u="none">
                <a:solidFill>
                  <a:schemeClr val="dk1"/>
                </a:solidFill>
                <a:effectLst/>
                <a:uFillTx/>
                <a:latin typeface="Calibri"/>
              </a:rPr>
              <a:t>Tercer nivel</a:t>
            </a:r>
            <a:endParaRPr b="0" lang="es-CO"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Cuarto nivel</a:t>
            </a:r>
            <a:endParaRPr b="0" lang="es-CO"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s-ES" sz="1800" strike="noStrike" u="none">
                <a:solidFill>
                  <a:schemeClr val="dk1"/>
                </a:solidFill>
                <a:effectLst/>
                <a:uFillTx/>
                <a:latin typeface="Calibri"/>
              </a:rPr>
              <a:t>Quinto nivel</a:t>
            </a:r>
            <a:endParaRPr b="0" lang="es-CO" sz="1800" strike="noStrike" u="none">
              <a:solidFill>
                <a:schemeClr val="dk1"/>
              </a:solidFill>
              <a:effectLst/>
              <a:uFillTx/>
              <a:latin typeface="Calibri"/>
            </a:endParaRPr>
          </a:p>
        </p:txBody>
      </p:sp>
      <p:sp>
        <p:nvSpPr>
          <p:cNvPr id="35" name="PlaceHolder 6"/>
          <p:cNvSpPr>
            <a:spLocks noGrp="1"/>
          </p:cNvSpPr>
          <p:nvPr>
            <p:ph type="dt" idx="19"/>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36" name="PlaceHolder 7"/>
          <p:cNvSpPr>
            <a:spLocks noGrp="1"/>
          </p:cNvSpPr>
          <p:nvPr>
            <p:ph type="ftr" idx="20"/>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37" name="PlaceHolder 8"/>
          <p:cNvSpPr>
            <a:spLocks noGrp="1"/>
          </p:cNvSpPr>
          <p:nvPr>
            <p:ph type="sldNum" idx="21"/>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4BDAC52E-8F2A-4677-B6FB-916CA1AF3C0F}"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olo el título">
    <p:bg>
      <p:bgPr>
        <a:blipFill rotWithShape="0">
          <a:blip r:embed="rId2"/>
          <a:stretch/>
        </a:blip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s-ES" sz="4400" strike="noStrike" u="none">
                <a:solidFill>
                  <a:schemeClr val="dk1"/>
                </a:solidFill>
                <a:effectLst/>
                <a:uFillTx/>
                <a:latin typeface="Calibri Light"/>
              </a:rPr>
              <a:t>Haga clic para modificar el estilo de título del patrón</a:t>
            </a:r>
            <a:endParaRPr b="0" lang="es-CO" sz="4400" strike="noStrike" u="none">
              <a:solidFill>
                <a:schemeClr val="dk1"/>
              </a:solidFill>
              <a:effectLst/>
              <a:uFillTx/>
              <a:latin typeface="Calibri"/>
            </a:endParaRPr>
          </a:p>
        </p:txBody>
      </p:sp>
      <p:sp>
        <p:nvSpPr>
          <p:cNvPr id="39" name="PlaceHolder 2"/>
          <p:cNvSpPr>
            <a:spLocks noGrp="1"/>
          </p:cNvSpPr>
          <p:nvPr>
            <p:ph type="dt" idx="22"/>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40" name="PlaceHolder 3"/>
          <p:cNvSpPr>
            <a:spLocks noGrp="1"/>
          </p:cNvSpPr>
          <p:nvPr>
            <p:ph type="ftr" idx="23"/>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41" name="PlaceHolder 4"/>
          <p:cNvSpPr>
            <a:spLocks noGrp="1"/>
          </p:cNvSpPr>
          <p:nvPr>
            <p:ph type="sldNum" idx="24"/>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2D42002F-CDC6-4749-B287-5E3EB883DAB4}"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n blanco">
    <p:bg>
      <p:bgPr>
        <a:blipFill rotWithShape="0">
          <a:blip r:embed="rId2"/>
          <a:stretch/>
        </a:blipFill>
      </p:bgPr>
    </p:bg>
    <p:spTree>
      <p:nvGrpSpPr>
        <p:cNvPr id="1" name=""/>
        <p:cNvGrpSpPr/>
        <p:nvPr/>
      </p:nvGrpSpPr>
      <p:grpSpPr>
        <a:xfrm>
          <a:off x="0" y="0"/>
          <a:ext cx="0" cy="0"/>
          <a:chOff x="0" y="0"/>
          <a:chExt cx="0" cy="0"/>
        </a:xfrm>
      </p:grpSpPr>
      <p:sp>
        <p:nvSpPr>
          <p:cNvPr id="42" name="PlaceHolder 1"/>
          <p:cNvSpPr>
            <a:spLocks noGrp="1"/>
          </p:cNvSpPr>
          <p:nvPr>
            <p:ph type="dt" idx="25"/>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43" name="PlaceHolder 2"/>
          <p:cNvSpPr>
            <a:spLocks noGrp="1"/>
          </p:cNvSpPr>
          <p:nvPr>
            <p:ph type="ftr" idx="26"/>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44" name="PlaceHolder 3"/>
          <p:cNvSpPr>
            <a:spLocks noGrp="1"/>
          </p:cNvSpPr>
          <p:nvPr>
            <p:ph type="sldNum" idx="27"/>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D971D080-76D4-4CFE-9061-0091F8221496}"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ido con título">
    <p:bg>
      <p:bgPr>
        <a:blipFill rotWithShape="0">
          <a:blip r:embed="rId2"/>
          <a:stretch/>
        </a:blip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es-ES" sz="3200" strike="noStrike" u="none">
                <a:solidFill>
                  <a:schemeClr val="dk1"/>
                </a:solidFill>
                <a:effectLst/>
                <a:uFillTx/>
                <a:latin typeface="Calibri Light"/>
              </a:rPr>
              <a:t>Haga clic para modificar el estilo de título del patrón</a:t>
            </a:r>
            <a:endParaRPr b="0" lang="es-CO" sz="3200" strike="noStrike" u="none">
              <a:solidFill>
                <a:schemeClr val="dk1"/>
              </a:solidFill>
              <a:effectLst/>
              <a:uFillTx/>
              <a:latin typeface="Calibri"/>
            </a:endParaRPr>
          </a:p>
        </p:txBody>
      </p:sp>
      <p:sp>
        <p:nvSpPr>
          <p:cNvPr id="46" name="PlaceHolder 2"/>
          <p:cNvSpPr>
            <a:spLocks noGrp="1"/>
          </p:cNvSpPr>
          <p:nvPr>
            <p:ph type="body"/>
          </p:nvPr>
        </p:nvSpPr>
        <p:spPr>
          <a:xfrm>
            <a:off x="5183280" y="987480"/>
            <a:ext cx="6171840" cy="48733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s-ES" sz="3200" strike="noStrike" u="none">
                <a:solidFill>
                  <a:schemeClr val="dk1"/>
                </a:solidFill>
                <a:effectLst/>
                <a:uFillTx/>
                <a:latin typeface="Calibri"/>
              </a:rPr>
              <a:t>Haga clic para modificar los estilos de texto del patrón</a:t>
            </a:r>
            <a:endParaRPr b="0" lang="es-CO" sz="32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s-ES" sz="2800" strike="noStrike" u="none">
                <a:solidFill>
                  <a:schemeClr val="dk1"/>
                </a:solidFill>
                <a:effectLst/>
                <a:uFillTx/>
                <a:latin typeface="Calibri"/>
              </a:rPr>
              <a:t>Segundo nivel</a:t>
            </a:r>
            <a:endParaRPr b="0" lang="es-CO" sz="28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s-ES" sz="2400" strike="noStrike" u="none">
                <a:solidFill>
                  <a:schemeClr val="dk1"/>
                </a:solidFill>
                <a:effectLst/>
                <a:uFillTx/>
                <a:latin typeface="Calibri"/>
              </a:rPr>
              <a:t>Tercer nivel</a:t>
            </a:r>
            <a:endParaRPr b="0" lang="es-CO" sz="24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s-ES" sz="2000" strike="noStrike" u="none">
                <a:solidFill>
                  <a:schemeClr val="dk1"/>
                </a:solidFill>
                <a:effectLst/>
                <a:uFillTx/>
                <a:latin typeface="Calibri"/>
              </a:rPr>
              <a:t>Cuarto nivel</a:t>
            </a:r>
            <a:endParaRPr b="0" lang="es-CO" sz="20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s-ES" sz="2000" strike="noStrike" u="none">
                <a:solidFill>
                  <a:schemeClr val="dk1"/>
                </a:solidFill>
                <a:effectLst/>
                <a:uFillTx/>
                <a:latin typeface="Calibri"/>
              </a:rPr>
              <a:t>Quinto nivel</a:t>
            </a:r>
            <a:endParaRPr b="0" lang="es-CO" sz="2000" strike="noStrike" u="none">
              <a:solidFill>
                <a:schemeClr val="dk1"/>
              </a:solidFill>
              <a:effectLst/>
              <a:uFillTx/>
              <a:latin typeface="Calibri"/>
            </a:endParaRPr>
          </a:p>
        </p:txBody>
      </p:sp>
      <p:sp>
        <p:nvSpPr>
          <p:cNvPr id="47"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s-ES" sz="1600" strike="noStrike" u="none">
                <a:solidFill>
                  <a:schemeClr val="dk1"/>
                </a:solidFill>
                <a:effectLst/>
                <a:uFillTx/>
                <a:latin typeface="Calibri"/>
              </a:rPr>
              <a:t>Haga clic para modificar los estilos de texto del patrón</a:t>
            </a:r>
            <a:endParaRPr b="0" lang="es-CO" sz="1600" strike="noStrike" u="none">
              <a:solidFill>
                <a:schemeClr val="dk1"/>
              </a:solidFill>
              <a:effectLst/>
              <a:uFillTx/>
              <a:latin typeface="Calibri"/>
            </a:endParaRPr>
          </a:p>
        </p:txBody>
      </p:sp>
      <p:sp>
        <p:nvSpPr>
          <p:cNvPr id="48" name="PlaceHolder 4"/>
          <p:cNvSpPr>
            <a:spLocks noGrp="1"/>
          </p:cNvSpPr>
          <p:nvPr>
            <p:ph type="dt" idx="28"/>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49" name="PlaceHolder 5"/>
          <p:cNvSpPr>
            <a:spLocks noGrp="1"/>
          </p:cNvSpPr>
          <p:nvPr>
            <p:ph type="ftr" idx="29"/>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50" name="PlaceHolder 6"/>
          <p:cNvSpPr>
            <a:spLocks noGrp="1"/>
          </p:cNvSpPr>
          <p:nvPr>
            <p:ph type="sldNum" idx="30"/>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D4ECA084-2DEB-48DF-8167-6559381DD481}"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agen con título">
    <p:bg>
      <p:bgPr>
        <a:blipFill rotWithShape="0">
          <a:blip r:embed="rId2"/>
          <a:stretch/>
        </a:blipFill>
      </p:bgPr>
    </p:bg>
    <p:spTree>
      <p:nvGrpSpPr>
        <p:cNvPr id="1" name=""/>
        <p:cNvGrpSpPr/>
        <p:nvPr/>
      </p:nvGrpSpPr>
      <p:grpSpPr>
        <a:xfrm>
          <a:off x="0" y="0"/>
          <a:ext cx="0" cy="0"/>
          <a:chOff x="0" y="0"/>
          <a:chExt cx="0" cy="0"/>
        </a:xfrm>
      </p:grpSpPr>
      <p:sp>
        <p:nvSpPr>
          <p:cNvPr id="51"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es-ES" sz="3200" strike="noStrike" u="none">
                <a:solidFill>
                  <a:schemeClr val="dk1"/>
                </a:solidFill>
                <a:effectLst/>
                <a:uFillTx/>
                <a:latin typeface="Calibri Light"/>
              </a:rPr>
              <a:t>Haga clic para modificar el estilo de título del patrón</a:t>
            </a:r>
            <a:endParaRPr b="0" lang="es-CO" sz="3200" strike="noStrike" u="none">
              <a:solidFill>
                <a:schemeClr val="dk1"/>
              </a:solidFill>
              <a:effectLst/>
              <a:uFillTx/>
              <a:latin typeface="Calibri"/>
            </a:endParaRPr>
          </a:p>
        </p:txBody>
      </p:sp>
      <p:sp>
        <p:nvSpPr>
          <p:cNvPr id="52"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es-CO" sz="3200" strike="noStrike" u="none">
                <a:solidFill>
                  <a:schemeClr val="dk1"/>
                </a:solidFill>
                <a:effectLst/>
                <a:uFillTx/>
                <a:latin typeface="Calibri"/>
              </a:rPr>
              <a:t>Pulse para editar el formato de texto del esquema</a:t>
            </a:r>
            <a:endParaRPr b="0" lang="es-CO" sz="3200" strike="noStrike" u="none">
              <a:solidFill>
                <a:schemeClr val="dk1"/>
              </a:solidFill>
              <a:effectLst/>
              <a:uFillTx/>
              <a:latin typeface="Calibri"/>
            </a:endParaRPr>
          </a:p>
          <a:p>
            <a:pPr lvl="1" marL="864000" indent="-324000">
              <a:lnSpc>
                <a:spcPct val="90000"/>
              </a:lnSpc>
              <a:spcBef>
                <a:spcPts val="1134"/>
              </a:spcBef>
              <a:buClr>
                <a:srgbClr val="000000"/>
              </a:buClr>
              <a:buSzPct val="75000"/>
              <a:buFont typeface="Symbol" charset="2"/>
              <a:buChar char=""/>
            </a:pPr>
            <a:r>
              <a:rPr b="0" lang="es-CO" sz="3200" strike="noStrike" u="none">
                <a:solidFill>
                  <a:schemeClr val="dk1"/>
                </a:solidFill>
                <a:effectLst/>
                <a:uFillTx/>
                <a:latin typeface="Calibri"/>
              </a:rPr>
              <a:t>Segundo nivel del esquema</a:t>
            </a:r>
            <a:endParaRPr b="0" lang="es-CO" sz="3200" strike="noStrike" u="none">
              <a:solidFill>
                <a:schemeClr val="dk1"/>
              </a:solidFill>
              <a:effectLst/>
              <a:uFillTx/>
              <a:latin typeface="Calibri"/>
            </a:endParaRPr>
          </a:p>
          <a:p>
            <a:pPr lvl="2" marL="1296000" indent="-288000">
              <a:lnSpc>
                <a:spcPct val="90000"/>
              </a:lnSpc>
              <a:spcBef>
                <a:spcPts val="850"/>
              </a:spcBef>
              <a:buClr>
                <a:srgbClr val="000000"/>
              </a:buClr>
              <a:buSzPct val="45000"/>
              <a:buFont typeface="Wingdings" charset="2"/>
              <a:buChar char=""/>
            </a:pPr>
            <a:r>
              <a:rPr b="0" lang="es-CO" sz="3200" strike="noStrike" u="none">
                <a:solidFill>
                  <a:schemeClr val="dk1"/>
                </a:solidFill>
                <a:effectLst/>
                <a:uFillTx/>
                <a:latin typeface="Calibri"/>
              </a:rPr>
              <a:t>Tercer nivel del esquema</a:t>
            </a:r>
            <a:endParaRPr b="0" lang="es-CO" sz="3200" strike="noStrike" u="none">
              <a:solidFill>
                <a:schemeClr val="dk1"/>
              </a:solidFill>
              <a:effectLst/>
              <a:uFillTx/>
              <a:latin typeface="Calibri"/>
            </a:endParaRPr>
          </a:p>
          <a:p>
            <a:pPr lvl="3" marL="1728000" indent="-216000">
              <a:lnSpc>
                <a:spcPct val="90000"/>
              </a:lnSpc>
              <a:spcBef>
                <a:spcPts val="567"/>
              </a:spcBef>
              <a:buClr>
                <a:srgbClr val="000000"/>
              </a:buClr>
              <a:buSzPct val="75000"/>
              <a:buFont typeface="Symbol" charset="2"/>
              <a:buChar char=""/>
            </a:pPr>
            <a:r>
              <a:rPr b="0" lang="es-CO" sz="3200" strike="noStrike" u="none">
                <a:solidFill>
                  <a:schemeClr val="dk1"/>
                </a:solidFill>
                <a:effectLst/>
                <a:uFillTx/>
                <a:latin typeface="Calibri"/>
              </a:rPr>
              <a:t>Cuarto nivel del esquema</a:t>
            </a:r>
            <a:endParaRPr b="0" lang="es-CO" sz="3200" strike="noStrike" u="none">
              <a:solidFill>
                <a:schemeClr val="dk1"/>
              </a:solidFill>
              <a:effectLst/>
              <a:uFillTx/>
              <a:latin typeface="Calibri"/>
            </a:endParaRPr>
          </a:p>
          <a:p>
            <a:pPr lvl="4" marL="2160000" indent="-216000">
              <a:lnSpc>
                <a:spcPct val="90000"/>
              </a:lnSpc>
              <a:spcBef>
                <a:spcPts val="283"/>
              </a:spcBef>
              <a:buClr>
                <a:srgbClr val="000000"/>
              </a:buClr>
              <a:buSzPct val="45000"/>
              <a:buFont typeface="Wingdings" charset="2"/>
              <a:buChar char=""/>
            </a:pPr>
            <a:r>
              <a:rPr b="0" lang="es-CO" sz="3200" strike="noStrike" u="none">
                <a:solidFill>
                  <a:schemeClr val="dk1"/>
                </a:solidFill>
                <a:effectLst/>
                <a:uFillTx/>
                <a:latin typeface="Calibri"/>
              </a:rPr>
              <a:t>Quinto nivel del esquema</a:t>
            </a:r>
            <a:endParaRPr b="0" lang="es-CO" sz="3200" strike="noStrike" u="none">
              <a:solidFill>
                <a:schemeClr val="dk1"/>
              </a:solidFill>
              <a:effectLst/>
              <a:uFillTx/>
              <a:latin typeface="Calibri"/>
            </a:endParaRPr>
          </a:p>
          <a:p>
            <a:pPr lvl="5" marL="2592000" indent="-216000">
              <a:lnSpc>
                <a:spcPct val="90000"/>
              </a:lnSpc>
              <a:spcBef>
                <a:spcPts val="283"/>
              </a:spcBef>
              <a:buClr>
                <a:srgbClr val="000000"/>
              </a:buClr>
              <a:buSzPct val="45000"/>
              <a:buFont typeface="Wingdings" charset="2"/>
              <a:buChar char=""/>
            </a:pPr>
            <a:r>
              <a:rPr b="0" lang="es-CO" sz="3200" strike="noStrike" u="none">
                <a:solidFill>
                  <a:schemeClr val="dk1"/>
                </a:solidFill>
                <a:effectLst/>
                <a:uFillTx/>
                <a:latin typeface="Calibri"/>
              </a:rPr>
              <a:t>Sexto nivel del esquema</a:t>
            </a:r>
            <a:endParaRPr b="0" lang="es-CO" sz="3200" strike="noStrike" u="none">
              <a:solidFill>
                <a:schemeClr val="dk1"/>
              </a:solidFill>
              <a:effectLst/>
              <a:uFillTx/>
              <a:latin typeface="Calibri"/>
            </a:endParaRPr>
          </a:p>
          <a:p>
            <a:pPr lvl="6" marL="3024000" indent="-216000">
              <a:lnSpc>
                <a:spcPct val="90000"/>
              </a:lnSpc>
              <a:spcBef>
                <a:spcPts val="283"/>
              </a:spcBef>
              <a:buClr>
                <a:srgbClr val="000000"/>
              </a:buClr>
              <a:buSzPct val="45000"/>
              <a:buFont typeface="Wingdings" charset="2"/>
              <a:buChar char=""/>
            </a:pPr>
            <a:r>
              <a:rPr b="0" lang="es-CO" sz="3200" strike="noStrike" u="none">
                <a:solidFill>
                  <a:schemeClr val="dk1"/>
                </a:solidFill>
                <a:effectLst/>
                <a:uFillTx/>
                <a:latin typeface="Calibri"/>
              </a:rPr>
              <a:t>Séptimo nivel del esquema</a:t>
            </a:r>
            <a:endParaRPr b="0" lang="es-CO" sz="3200" strike="noStrike" u="none">
              <a:solidFill>
                <a:schemeClr val="dk1"/>
              </a:solidFill>
              <a:effectLst/>
              <a:uFillTx/>
              <a:latin typeface="Calibri"/>
            </a:endParaRPr>
          </a:p>
        </p:txBody>
      </p:sp>
      <p:sp>
        <p:nvSpPr>
          <p:cNvPr id="53"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s-ES" sz="1600" strike="noStrike" u="none">
                <a:solidFill>
                  <a:schemeClr val="dk1"/>
                </a:solidFill>
                <a:effectLst/>
                <a:uFillTx/>
                <a:latin typeface="Calibri"/>
              </a:rPr>
              <a:t>Haga clic para modificar los estilos de texto del patrón</a:t>
            </a:r>
            <a:endParaRPr b="0" lang="es-CO" sz="1600" strike="noStrike" u="none">
              <a:solidFill>
                <a:schemeClr val="dk1"/>
              </a:solidFill>
              <a:effectLst/>
              <a:uFillTx/>
              <a:latin typeface="Calibri"/>
            </a:endParaRPr>
          </a:p>
        </p:txBody>
      </p:sp>
      <p:sp>
        <p:nvSpPr>
          <p:cNvPr id="54" name="PlaceHolder 4"/>
          <p:cNvSpPr>
            <a:spLocks noGrp="1"/>
          </p:cNvSpPr>
          <p:nvPr>
            <p:ph type="dt" idx="3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s-ES_tradnl" sz="1200" strike="noStrike" u="none">
                <a:solidFill>
                  <a:schemeClr val="dk1">
                    <a:tint val="75000"/>
                  </a:schemeClr>
                </a:solidFill>
                <a:effectLst/>
                <a:uFillTx/>
                <a:latin typeface="Calibri"/>
              </a:defRPr>
            </a:lvl1pPr>
          </a:lstStyle>
          <a:p>
            <a:pPr indent="0" defTabSz="914400">
              <a:lnSpc>
                <a:spcPct val="100000"/>
              </a:lnSpc>
              <a:buNone/>
            </a:pPr>
            <a:r>
              <a:rPr b="0" lang="es-ES_tradnl" sz="1200" strike="noStrike" u="none">
                <a:solidFill>
                  <a:schemeClr val="dk1">
                    <a:tint val="75000"/>
                  </a:schemeClr>
                </a:solidFill>
                <a:effectLst/>
                <a:uFillTx/>
                <a:latin typeface="Calibri"/>
              </a:rPr>
              <a:t>&lt;fecha/hora&gt;</a:t>
            </a:r>
            <a:endParaRPr b="0" lang="es-CO" sz="1200" strike="noStrike" u="none">
              <a:solidFill>
                <a:srgbClr val="000000"/>
              </a:solidFill>
              <a:effectLst/>
              <a:uFillTx/>
              <a:latin typeface="Times New Roman"/>
            </a:endParaRPr>
          </a:p>
        </p:txBody>
      </p:sp>
      <p:sp>
        <p:nvSpPr>
          <p:cNvPr id="55" name="PlaceHolder 5"/>
          <p:cNvSpPr>
            <a:spLocks noGrp="1"/>
          </p:cNvSpPr>
          <p:nvPr>
            <p:ph type="ftr" idx="3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s-CO" sz="1400" strike="noStrike" u="none">
                <a:solidFill>
                  <a:srgbClr val="000000"/>
                </a:solidFill>
                <a:effectLst/>
                <a:uFillTx/>
                <a:latin typeface="Times New Roman"/>
              </a:defRPr>
            </a:lvl1pPr>
          </a:lstStyle>
          <a:p>
            <a:pPr indent="0" algn="ctr">
              <a:buNone/>
            </a:pPr>
            <a:r>
              <a:rPr b="0" lang="es-CO" sz="1400" strike="noStrike" u="none">
                <a:solidFill>
                  <a:srgbClr val="000000"/>
                </a:solidFill>
                <a:effectLst/>
                <a:uFillTx/>
                <a:latin typeface="Times New Roman"/>
              </a:rPr>
              <a:t>&lt;pie de página&gt;</a:t>
            </a:r>
            <a:endParaRPr b="0" lang="es-CO" sz="1400" strike="noStrike" u="none">
              <a:solidFill>
                <a:srgbClr val="000000"/>
              </a:solidFill>
              <a:effectLst/>
              <a:uFillTx/>
              <a:latin typeface="Times New Roman"/>
            </a:endParaRPr>
          </a:p>
        </p:txBody>
      </p:sp>
      <p:sp>
        <p:nvSpPr>
          <p:cNvPr id="56" name="PlaceHolder 6"/>
          <p:cNvSpPr>
            <a:spLocks noGrp="1"/>
          </p:cNvSpPr>
          <p:nvPr>
            <p:ph type="sldNum" idx="3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s-ES_tradnl" sz="1200" strike="noStrike" u="none">
                <a:solidFill>
                  <a:schemeClr val="dk1">
                    <a:tint val="75000"/>
                  </a:schemeClr>
                </a:solidFill>
                <a:effectLst/>
                <a:uFillTx/>
                <a:latin typeface="Calibri"/>
              </a:defRPr>
            </a:lvl1pPr>
          </a:lstStyle>
          <a:p>
            <a:pPr indent="0" algn="r" defTabSz="914400">
              <a:lnSpc>
                <a:spcPct val="100000"/>
              </a:lnSpc>
              <a:buNone/>
            </a:pPr>
            <a:fld id="{0E46CCAD-4D85-46FF-B589-A8D664319802}" type="slidenum">
              <a:rPr b="0" lang="es-ES_tradnl" sz="1200" strike="noStrike" u="none">
                <a:solidFill>
                  <a:schemeClr val="dk1">
                    <a:tint val="75000"/>
                  </a:schemeClr>
                </a:solidFill>
                <a:effectLst/>
                <a:uFillTx/>
                <a:latin typeface="Calibri"/>
              </a:rPr>
              <a:t>&lt;número&gt;</a:t>
            </a:fld>
            <a:endParaRPr b="0" lang="es-CO" sz="12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8.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4.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5 Rectángulo"/>
          <p:cNvSpPr/>
          <p:nvPr/>
        </p:nvSpPr>
        <p:spPr>
          <a:xfrm>
            <a:off x="1888560" y="1443240"/>
            <a:ext cx="8413920" cy="831240"/>
          </a:xfrm>
          <a:prstGeom prst="rect">
            <a:avLst/>
          </a:prstGeom>
          <a:noFill/>
          <a:ln w="0">
            <a:noFill/>
          </a:ln>
        </p:spPr>
        <p:style>
          <a:lnRef idx="0"/>
          <a:fillRef idx="0"/>
          <a:effectRef idx="0"/>
          <a:fontRef idx="minor"/>
        </p:style>
        <p:txBody>
          <a:bodyPr wrap="none" anchor="t">
            <a:spAutoFit/>
          </a:bodyPr>
          <a:p>
            <a:pPr algn="ctr" defTabSz="914400">
              <a:lnSpc>
                <a:spcPct val="100000"/>
              </a:lnSpc>
            </a:pPr>
            <a:r>
              <a:rPr b="1" lang="es-CO" sz="4800" strike="noStrike" u="none">
                <a:solidFill>
                  <a:srgbClr val="f4c80c"/>
                </a:solidFill>
                <a:effectLst/>
                <a:uFillTx/>
                <a:latin typeface="Arial"/>
              </a:rPr>
              <a:t>GOBERNACION DE NARIÑO</a:t>
            </a:r>
            <a:endParaRPr b="0" lang="es-CO" sz="4800" strike="noStrike" u="none">
              <a:solidFill>
                <a:srgbClr val="000000"/>
              </a:solidFill>
              <a:effectLst/>
              <a:uFillTx/>
              <a:latin typeface="Arial"/>
            </a:endParaRPr>
          </a:p>
        </p:txBody>
      </p:sp>
      <p:sp>
        <p:nvSpPr>
          <p:cNvPr id="58" name="6 Rectángulo"/>
          <p:cNvSpPr/>
          <p:nvPr/>
        </p:nvSpPr>
        <p:spPr>
          <a:xfrm>
            <a:off x="1254240" y="2919600"/>
            <a:ext cx="9723600" cy="585000"/>
          </a:xfrm>
          <a:prstGeom prst="rect">
            <a:avLst/>
          </a:prstGeom>
          <a:noFill/>
          <a:ln w="0">
            <a:noFill/>
          </a:ln>
        </p:spPr>
        <p:style>
          <a:lnRef idx="0"/>
          <a:fillRef idx="0"/>
          <a:effectRef idx="0"/>
          <a:fontRef idx="minor"/>
        </p:style>
        <p:txBody>
          <a:bodyPr wrap="none" anchor="t">
            <a:spAutoFit/>
          </a:bodyPr>
          <a:p>
            <a:pPr algn="ctr" defTabSz="914400">
              <a:lnSpc>
                <a:spcPct val="100000"/>
              </a:lnSpc>
            </a:pPr>
            <a:r>
              <a:rPr b="1" lang="es-CO" sz="3200" strike="noStrike" u="none">
                <a:solidFill>
                  <a:srgbClr val="00b050"/>
                </a:solidFill>
                <a:effectLst/>
                <a:uFillTx/>
                <a:latin typeface="Arial"/>
              </a:rPr>
              <a:t>SECRETARIA DE EDUCACION DEPARTAMENTAL</a:t>
            </a:r>
            <a:endParaRPr b="0" lang="es-CO"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3 CuadroTexto"/>
          <p:cNvSpPr/>
          <p:nvPr/>
        </p:nvSpPr>
        <p:spPr>
          <a:xfrm>
            <a:off x="2129760" y="1927800"/>
            <a:ext cx="7281360" cy="83124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Sistema Institucional  de</a:t>
            </a:r>
            <a:endParaRPr b="0" lang="es-CO" sz="2400" strike="noStrike" u="none">
              <a:solidFill>
                <a:srgbClr val="000000"/>
              </a:solidFill>
              <a:effectLst/>
              <a:uFillTx/>
              <a:latin typeface="Arial"/>
            </a:endParaRPr>
          </a:p>
          <a:p>
            <a:pPr algn="r" defTabSz="914400">
              <a:lnSpc>
                <a:spcPct val="100000"/>
              </a:lnSpc>
            </a:pPr>
            <a:r>
              <a:rPr b="1" lang="es-MX" sz="2400" strike="noStrike" u="none">
                <a:solidFill>
                  <a:srgbClr val="00b050"/>
                </a:solidFill>
                <a:effectLst/>
                <a:uFillTx/>
                <a:latin typeface="Arial"/>
              </a:rPr>
              <a:t>Evaluación de los Estudiantes – SIEE</a:t>
            </a:r>
            <a:endParaRPr b="0" lang="es-CO" sz="2400" strike="noStrike" u="none">
              <a:solidFill>
                <a:srgbClr val="000000"/>
              </a:solidFill>
              <a:effectLst/>
              <a:uFillTx/>
              <a:latin typeface="Arial"/>
            </a:endParaRPr>
          </a:p>
        </p:txBody>
      </p:sp>
      <p:sp>
        <p:nvSpPr>
          <p:cNvPr id="60" name="4 CuadroTexto"/>
          <p:cNvSpPr/>
          <p:nvPr/>
        </p:nvSpPr>
        <p:spPr>
          <a:xfrm>
            <a:off x="2455200" y="2967480"/>
            <a:ext cx="7281360" cy="83124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0" lang="es-CO" sz="2400" strike="noStrike" u="none">
                <a:solidFill>
                  <a:schemeClr val="dk1"/>
                </a:solidFill>
                <a:effectLst/>
                <a:uFillTx/>
                <a:latin typeface="Arial"/>
              </a:rPr>
              <a:t>Subsecretaría de Calidad Educativa</a:t>
            </a:r>
            <a:endParaRPr b="0" lang="es-CO" sz="2400" strike="noStrike" u="none">
              <a:solidFill>
                <a:srgbClr val="000000"/>
              </a:solidFill>
              <a:effectLst/>
              <a:uFillTx/>
              <a:latin typeface="Arial"/>
            </a:endParaRPr>
          </a:p>
          <a:p>
            <a:pPr algn="r" defTabSz="914400">
              <a:lnSpc>
                <a:spcPct val="100000"/>
              </a:lnSpc>
            </a:pPr>
            <a:r>
              <a:rPr b="0" lang="es-CO" sz="2400" strike="noStrike" u="none">
                <a:solidFill>
                  <a:schemeClr val="dk1"/>
                </a:solidFill>
                <a:effectLst/>
                <a:uFillTx/>
                <a:latin typeface="Arial"/>
              </a:rPr>
              <a:t>Subproceso Evaluación de Estudiantes</a:t>
            </a:r>
            <a:endParaRPr b="0" lang="es-CO"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4 CuadroTexto"/>
          <p:cNvSpPr/>
          <p:nvPr/>
        </p:nvSpPr>
        <p:spPr>
          <a:xfrm>
            <a:off x="1762920" y="3013560"/>
            <a:ext cx="7281360" cy="120060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0" lang="es-CO" sz="2400" strike="noStrike" u="none">
                <a:solidFill>
                  <a:schemeClr val="dk1"/>
                </a:solidFill>
                <a:effectLst/>
                <a:uFillTx/>
                <a:latin typeface="Arial"/>
              </a:rPr>
              <a:t>“La </a:t>
            </a:r>
            <a:r>
              <a:rPr b="1" lang="es-CO" sz="2400" strike="noStrike" u="none">
                <a:solidFill>
                  <a:srgbClr val="00b050"/>
                </a:solidFill>
                <a:effectLst/>
                <a:uFillTx/>
                <a:latin typeface="Arial"/>
              </a:rPr>
              <a:t>evaluación</a:t>
            </a:r>
            <a:r>
              <a:rPr b="0" lang="es-CO" sz="2400" strike="noStrike" u="none">
                <a:solidFill>
                  <a:schemeClr val="dk1"/>
                </a:solidFill>
                <a:effectLst/>
                <a:uFillTx/>
                <a:latin typeface="Arial"/>
              </a:rPr>
              <a:t>: un juicio de razón del deber ser del acto educativo y de las prácticas pedagógicas de los maestros.”</a:t>
            </a:r>
            <a:endParaRPr b="0" lang="es-CO"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 name="3 CuadroTexto"/>
          <p:cNvSpPr/>
          <p:nvPr/>
        </p:nvSpPr>
        <p:spPr>
          <a:xfrm>
            <a:off x="3958560" y="635760"/>
            <a:ext cx="7281360" cy="46188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1. </a:t>
            </a:r>
            <a:r>
              <a:rPr b="1" lang="es-MX" sz="2400" strike="noStrike" u="sng">
                <a:solidFill>
                  <a:srgbClr val="00b050"/>
                </a:solidFill>
                <a:effectLst/>
                <a:uFillTx/>
                <a:latin typeface="Arial"/>
              </a:rPr>
              <a:t>Los criterios de evaluación y promoción</a:t>
            </a:r>
            <a:endParaRPr b="0" lang="es-CO" sz="2400" strike="noStrike" u="none">
              <a:solidFill>
                <a:srgbClr val="000000"/>
              </a:solidFill>
              <a:effectLst/>
              <a:uFillTx/>
              <a:latin typeface="Arial"/>
            </a:endParaRPr>
          </a:p>
        </p:txBody>
      </p:sp>
      <p:sp>
        <p:nvSpPr>
          <p:cNvPr id="63" name="4 CuadroTexto"/>
          <p:cNvSpPr/>
          <p:nvPr/>
        </p:nvSpPr>
        <p:spPr>
          <a:xfrm>
            <a:off x="996480" y="1307160"/>
            <a:ext cx="10374120" cy="5850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1600" strike="noStrike" u="none">
                <a:solidFill>
                  <a:schemeClr val="dk1"/>
                </a:solidFill>
                <a:effectLst/>
                <a:uFillTx/>
                <a:latin typeface="Arial"/>
                <a:ea typeface="Arial"/>
              </a:rPr>
              <a:t>Entre los criterios de evaluación, pueden establecerse criterios de seguimiento al aprendizaje cognitivo, desarrollo social, emocional, físico y personal.</a:t>
            </a:r>
            <a:endParaRPr b="0" lang="es-CO" sz="1600" strike="noStrike" u="none">
              <a:solidFill>
                <a:srgbClr val="000000"/>
              </a:solidFill>
              <a:effectLst/>
              <a:uFillTx/>
              <a:latin typeface="Arial"/>
            </a:endParaRPr>
          </a:p>
        </p:txBody>
      </p:sp>
      <p:sp>
        <p:nvSpPr>
          <p:cNvPr id="64" name="Google Shape;78;p43"/>
          <p:cNvSpPr/>
          <p:nvPr/>
        </p:nvSpPr>
        <p:spPr>
          <a:xfrm>
            <a:off x="3674520" y="3906000"/>
            <a:ext cx="2073240" cy="621360"/>
          </a:xfrm>
          <a:prstGeom prst="roundRect">
            <a:avLst>
              <a:gd name="adj" fmla="val 16667"/>
            </a:avLst>
          </a:prstGeom>
          <a:solidFill>
            <a:srgbClr val="00b050"/>
          </a:solidFill>
          <a:ln w="12700">
            <a:solidFill>
              <a:srgbClr val="31538f"/>
            </a:solidFill>
            <a:miter/>
          </a:ln>
        </p:spPr>
        <p:style>
          <a:lnRef idx="0"/>
          <a:fillRef idx="0"/>
          <a:effectRef idx="0"/>
          <a:fontRef idx="minor"/>
        </p:style>
        <p:txBody>
          <a:bodyPr anchor="ctr">
            <a:noAutofit/>
          </a:bodyPr>
          <a:p>
            <a:pPr algn="ctr" defTabSz="914400">
              <a:lnSpc>
                <a:spcPct val="100000"/>
              </a:lnSpc>
              <a:tabLst>
                <a:tab algn="l" pos="0"/>
              </a:tabLst>
            </a:pPr>
            <a:r>
              <a:rPr b="1" lang="es-CO" sz="1800" strike="noStrike" u="none">
                <a:solidFill>
                  <a:schemeClr val="lt1"/>
                </a:solidFill>
                <a:effectLst/>
                <a:uFillTx/>
                <a:latin typeface="Arial"/>
                <a:ea typeface="Arial"/>
              </a:rPr>
              <a:t>Criterios de evaluación</a:t>
            </a:r>
            <a:endParaRPr b="0" lang="es-CO" sz="1800" strike="noStrike" u="none">
              <a:solidFill>
                <a:srgbClr val="ffffff"/>
              </a:solidFill>
              <a:effectLst/>
              <a:uFillTx/>
              <a:latin typeface="Arial"/>
            </a:endParaRPr>
          </a:p>
        </p:txBody>
      </p:sp>
      <p:sp>
        <p:nvSpPr>
          <p:cNvPr id="65" name="Google Shape;79;p43"/>
          <p:cNvSpPr/>
          <p:nvPr/>
        </p:nvSpPr>
        <p:spPr>
          <a:xfrm>
            <a:off x="6144120" y="2847960"/>
            <a:ext cx="5517000" cy="585720"/>
          </a:xfrm>
          <a:prstGeom prst="roundRect">
            <a:avLst>
              <a:gd name="adj" fmla="val 16667"/>
            </a:avLst>
          </a:prstGeom>
          <a:solidFill>
            <a:schemeClr val="lt1"/>
          </a:solidFill>
          <a:ln w="12700">
            <a:solidFill>
              <a:srgbClr val="31538f"/>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Ser fijados por área o asignatura en cada uno de los grados.</a:t>
            </a:r>
            <a:endParaRPr b="0" lang="es-CO" sz="1600" strike="noStrike" u="none">
              <a:solidFill>
                <a:srgbClr val="000000"/>
              </a:solidFill>
              <a:effectLst/>
              <a:uFillTx/>
              <a:latin typeface="Arial"/>
            </a:endParaRPr>
          </a:p>
        </p:txBody>
      </p:sp>
      <p:sp>
        <p:nvSpPr>
          <p:cNvPr id="66" name="Google Shape;80;p43"/>
          <p:cNvSpPr/>
          <p:nvPr/>
        </p:nvSpPr>
        <p:spPr>
          <a:xfrm>
            <a:off x="6144120" y="3510720"/>
            <a:ext cx="5517000" cy="643320"/>
          </a:xfrm>
          <a:prstGeom prst="roundRect">
            <a:avLst>
              <a:gd name="adj" fmla="val 16667"/>
            </a:avLst>
          </a:prstGeom>
          <a:solidFill>
            <a:schemeClr val="lt1"/>
          </a:solidFill>
          <a:ln w="12700">
            <a:solidFill>
              <a:srgbClr val="31538f"/>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Expresar con </a:t>
            </a:r>
            <a:r>
              <a:rPr b="1" lang="es-CO" sz="1600" strike="noStrike" u="none">
                <a:solidFill>
                  <a:srgbClr val="002060"/>
                </a:solidFill>
                <a:effectLst/>
                <a:uFillTx/>
                <a:latin typeface="Arial"/>
                <a:ea typeface="Arial"/>
              </a:rPr>
              <a:t>claridad las reglas </a:t>
            </a:r>
            <a:r>
              <a:rPr b="0" lang="es-CO" sz="1600" strike="noStrike" u="none">
                <a:solidFill>
                  <a:srgbClr val="002060"/>
                </a:solidFill>
                <a:effectLst/>
                <a:uFillTx/>
                <a:latin typeface="Arial"/>
                <a:ea typeface="Arial"/>
              </a:rPr>
              <a:t>con las que se aprueba el área o asignatura.</a:t>
            </a:r>
            <a:endParaRPr b="0" lang="es-CO" sz="1600" strike="noStrike" u="none">
              <a:solidFill>
                <a:srgbClr val="000000"/>
              </a:solidFill>
              <a:effectLst/>
              <a:uFillTx/>
              <a:latin typeface="Arial"/>
            </a:endParaRPr>
          </a:p>
        </p:txBody>
      </p:sp>
      <p:sp>
        <p:nvSpPr>
          <p:cNvPr id="67" name="Google Shape;81;p43"/>
          <p:cNvSpPr/>
          <p:nvPr/>
        </p:nvSpPr>
        <p:spPr>
          <a:xfrm>
            <a:off x="6183720" y="4229640"/>
            <a:ext cx="5475600" cy="977400"/>
          </a:xfrm>
          <a:prstGeom prst="roundRect">
            <a:avLst>
              <a:gd name="adj" fmla="val 16667"/>
            </a:avLst>
          </a:prstGeom>
          <a:solidFill>
            <a:schemeClr val="lt1"/>
          </a:solidFill>
          <a:ln w="12700">
            <a:solidFill>
              <a:srgbClr val="31538f"/>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Determinar los niveles de desempeño y evidencias con las cuales se verificará que se alcanzaron los aprendizajes propuestos.</a:t>
            </a:r>
            <a:endParaRPr b="0" lang="es-CO" sz="1600" strike="noStrike" u="none">
              <a:solidFill>
                <a:srgbClr val="000000"/>
              </a:solidFill>
              <a:effectLst/>
              <a:uFillTx/>
              <a:latin typeface="Arial"/>
            </a:endParaRPr>
          </a:p>
        </p:txBody>
      </p:sp>
      <p:sp>
        <p:nvSpPr>
          <p:cNvPr id="68" name="Google Shape;82;p43"/>
          <p:cNvSpPr/>
          <p:nvPr/>
        </p:nvSpPr>
        <p:spPr>
          <a:xfrm>
            <a:off x="6183720" y="5307480"/>
            <a:ext cx="5475600" cy="677520"/>
          </a:xfrm>
          <a:prstGeom prst="roundRect">
            <a:avLst>
              <a:gd name="adj" fmla="val 16667"/>
            </a:avLst>
          </a:prstGeom>
          <a:solidFill>
            <a:schemeClr val="lt1"/>
          </a:solidFill>
          <a:ln w="12700">
            <a:solidFill>
              <a:srgbClr val="31538f"/>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Guardar relación con las evidencias de aprendizaje y desarrollo. </a:t>
            </a:r>
            <a:endParaRPr b="0" lang="es-CO" sz="1600" strike="noStrike" u="none">
              <a:solidFill>
                <a:srgbClr val="000000"/>
              </a:solidFill>
              <a:effectLst/>
              <a:uFillTx/>
              <a:latin typeface="Arial"/>
            </a:endParaRPr>
          </a:p>
        </p:txBody>
      </p:sp>
      <p:cxnSp>
        <p:nvCxnSpPr>
          <p:cNvPr id="69" name="Google Shape;84;p43"/>
          <p:cNvCxnSpPr>
            <a:endCxn id="68" idx="1"/>
          </p:cNvCxnSpPr>
          <p:nvPr/>
        </p:nvCxnSpPr>
        <p:spPr>
          <a:xfrm flipH="1" rot="16200000">
            <a:off x="5474160" y="4936320"/>
            <a:ext cx="1051920" cy="368280"/>
          </a:xfrm>
          <a:prstGeom prst="bentConnector3">
            <a:avLst>
              <a:gd name="adj1" fmla="val 0"/>
            </a:avLst>
          </a:prstGeom>
          <a:ln w="9525">
            <a:solidFill>
              <a:srgbClr val="002060"/>
            </a:solidFill>
            <a:prstDash val="dash"/>
            <a:miter/>
          </a:ln>
        </p:spPr>
      </p:cxnSp>
      <p:sp>
        <p:nvSpPr>
          <p:cNvPr id="70" name="Google Shape;87;p43"/>
          <p:cNvSpPr/>
          <p:nvPr/>
        </p:nvSpPr>
        <p:spPr>
          <a:xfrm>
            <a:off x="453960" y="2563560"/>
            <a:ext cx="3108600" cy="3093480"/>
          </a:xfrm>
          <a:prstGeom prst="rect">
            <a:avLst/>
          </a:prstGeom>
          <a:solidFill>
            <a:schemeClr val="lt1"/>
          </a:solidFill>
          <a:ln w="9525">
            <a:solidFill>
              <a:srgbClr val="002060"/>
            </a:solidFill>
            <a:round/>
          </a:ln>
        </p:spPr>
        <p:style>
          <a:lnRef idx="0"/>
          <a:fillRef idx="0"/>
          <a:effectRef idx="0"/>
          <a:fontRef idx="minor"/>
        </p:style>
        <p:txBody>
          <a:bodyPr anchor="t">
            <a:spAutoFit/>
          </a:bodyPr>
          <a:p>
            <a:pPr defTabSz="914400">
              <a:lnSpc>
                <a:spcPct val="100000"/>
              </a:lnSpc>
              <a:tabLst>
                <a:tab algn="l" pos="0"/>
              </a:tabLst>
            </a:pPr>
            <a:r>
              <a:rPr b="0" lang="es-CO" sz="1800" strike="noStrike" u="none">
                <a:solidFill>
                  <a:srgbClr val="002060"/>
                </a:solidFill>
                <a:effectLst/>
                <a:uFillTx/>
                <a:latin typeface="Arial"/>
                <a:ea typeface="Arial"/>
              </a:rPr>
              <a:t>Parámetros que el EE fija para emitir juicios de valor al evaluar.</a:t>
            </a:r>
            <a:endParaRPr b="0" lang="es-CO" sz="1800" strike="noStrike" u="none">
              <a:solidFill>
                <a:srgbClr val="000000"/>
              </a:solidFill>
              <a:effectLst/>
              <a:uFillTx/>
              <a:latin typeface="Arial"/>
            </a:endParaRPr>
          </a:p>
          <a:p>
            <a:pPr defTabSz="914400">
              <a:lnSpc>
                <a:spcPct val="100000"/>
              </a:lnSpc>
              <a:spcBef>
                <a:spcPts val="1800"/>
              </a:spcBef>
              <a:tabLst>
                <a:tab algn="l" pos="0"/>
              </a:tabLst>
            </a:pPr>
            <a:r>
              <a:rPr b="0" lang="es-CO" sz="1800" strike="noStrike" u="none">
                <a:solidFill>
                  <a:srgbClr val="002060"/>
                </a:solidFill>
                <a:effectLst/>
                <a:uFillTx/>
                <a:latin typeface="Arial"/>
                <a:ea typeface="Arial"/>
              </a:rPr>
              <a:t>Hay criterios de evaluación </a:t>
            </a:r>
            <a:r>
              <a:rPr b="1" lang="es-CO" sz="1800" strike="noStrike" u="none">
                <a:solidFill>
                  <a:srgbClr val="002060"/>
                </a:solidFill>
                <a:effectLst/>
                <a:uFillTx/>
                <a:latin typeface="Arial"/>
                <a:ea typeface="Arial"/>
              </a:rPr>
              <a:t>cuantitativos</a:t>
            </a:r>
            <a:r>
              <a:rPr b="0" lang="es-CO" sz="1800" strike="noStrike" u="none">
                <a:solidFill>
                  <a:srgbClr val="002060"/>
                </a:solidFill>
                <a:effectLst/>
                <a:uFillTx/>
                <a:latin typeface="Arial"/>
                <a:ea typeface="Arial"/>
              </a:rPr>
              <a:t> o asociados a una calificación o categoría y otros </a:t>
            </a:r>
            <a:r>
              <a:rPr b="1" lang="es-CO" sz="1800" strike="noStrike" u="none">
                <a:solidFill>
                  <a:srgbClr val="002060"/>
                </a:solidFill>
                <a:effectLst/>
                <a:uFillTx/>
                <a:latin typeface="Arial"/>
                <a:ea typeface="Arial"/>
              </a:rPr>
              <a:t>cualitativos</a:t>
            </a:r>
            <a:r>
              <a:rPr b="0" lang="es-CO" sz="1800" strike="noStrike" u="none">
                <a:solidFill>
                  <a:srgbClr val="002060"/>
                </a:solidFill>
                <a:effectLst/>
                <a:uFillTx/>
                <a:latin typeface="Arial"/>
                <a:ea typeface="Arial"/>
              </a:rPr>
              <a:t> que describen o informan sobre una situación o característica  particular.</a:t>
            </a:r>
            <a:endParaRPr b="0" lang="es-CO" sz="1800" strike="noStrike" u="none">
              <a:solidFill>
                <a:srgbClr val="000000"/>
              </a:solidFill>
              <a:effectLst/>
              <a:uFillTx/>
              <a:latin typeface="Arial"/>
            </a:endParaRPr>
          </a:p>
        </p:txBody>
      </p:sp>
      <p:sp>
        <p:nvSpPr>
          <p:cNvPr id="71" name="Google Shape;89;p43"/>
          <p:cNvSpPr/>
          <p:nvPr/>
        </p:nvSpPr>
        <p:spPr>
          <a:xfrm>
            <a:off x="553680" y="1955880"/>
            <a:ext cx="2871000" cy="369720"/>
          </a:xfrm>
          <a:prstGeom prst="rect">
            <a:avLst/>
          </a:prstGeom>
          <a:noFill/>
          <a:ln w="0">
            <a:noFill/>
          </a:ln>
        </p:spPr>
        <p:style>
          <a:lnRef idx="0"/>
          <a:fillRef idx="0"/>
          <a:effectRef idx="0"/>
          <a:fontRef idx="minor"/>
        </p:style>
        <p:txBody>
          <a:bodyPr anchor="t">
            <a:spAutoFit/>
          </a:bodyPr>
          <a:p>
            <a:pPr defTabSz="914400">
              <a:lnSpc>
                <a:spcPct val="100000"/>
              </a:lnSpc>
              <a:tabLst>
                <a:tab algn="l" pos="0"/>
              </a:tabLst>
            </a:pPr>
            <a:r>
              <a:rPr b="1" lang="es-CO" sz="1800" strike="noStrike" u="none">
                <a:solidFill>
                  <a:srgbClr val="00b050"/>
                </a:solidFill>
                <a:effectLst/>
                <a:uFillTx/>
                <a:latin typeface="Arial"/>
                <a:ea typeface="Arial"/>
              </a:rPr>
              <a:t>Criterios de evaluación</a:t>
            </a:r>
            <a:endParaRPr b="0" lang="es-CO" sz="1800" strike="noStrike" u="none">
              <a:solidFill>
                <a:srgbClr val="000000"/>
              </a:solidFill>
              <a:effectLst/>
              <a:uFillTx/>
              <a:latin typeface="Arial"/>
            </a:endParaRPr>
          </a:p>
        </p:txBody>
      </p:sp>
      <p:cxnSp>
        <p:nvCxnSpPr>
          <p:cNvPr id="72" name="Google Shape;83;p43"/>
          <p:cNvCxnSpPr/>
          <p:nvPr/>
        </p:nvCxnSpPr>
        <p:spPr>
          <a:xfrm flipH="1" flipV="1" rot="5400000">
            <a:off x="5161680" y="3790440"/>
            <a:ext cx="1568160" cy="260640"/>
          </a:xfrm>
          <a:prstGeom prst="bentConnector3">
            <a:avLst>
              <a:gd name="adj1" fmla="val 436"/>
            </a:avLst>
          </a:prstGeom>
          <a:ln w="9525">
            <a:solidFill>
              <a:srgbClr val="002060"/>
            </a:solidFill>
            <a:prstDash val="dash"/>
            <a:miter/>
          </a:ln>
        </p:spPr>
      </p:cxnSp>
      <p:cxnSp>
        <p:nvCxnSpPr>
          <p:cNvPr id="73" name="Google Shape;85;p43"/>
          <p:cNvCxnSpPr/>
          <p:nvPr/>
        </p:nvCxnSpPr>
        <p:spPr>
          <a:xfrm>
            <a:off x="5815800" y="3832560"/>
            <a:ext cx="275400" cy="360"/>
          </a:xfrm>
          <a:prstGeom prst="straightConnector1">
            <a:avLst/>
          </a:prstGeom>
          <a:ln w="9525">
            <a:solidFill>
              <a:srgbClr val="002060"/>
            </a:solidFill>
            <a:prstDash val="dash"/>
            <a:miter/>
          </a:ln>
        </p:spPr>
      </p:cxnSp>
      <p:cxnSp>
        <p:nvCxnSpPr>
          <p:cNvPr id="74" name="Google Shape;85;p43"/>
          <p:cNvCxnSpPr/>
          <p:nvPr/>
        </p:nvCxnSpPr>
        <p:spPr>
          <a:xfrm>
            <a:off x="5815800" y="4704480"/>
            <a:ext cx="275400" cy="360"/>
          </a:xfrm>
          <a:prstGeom prst="straightConnector1">
            <a:avLst/>
          </a:prstGeom>
          <a:ln w="9525">
            <a:solidFill>
              <a:srgbClr val="002060"/>
            </a:solidFill>
            <a:prstDash val="dash"/>
            <a:miter/>
          </a:ln>
        </p:spPr>
      </p:cxn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3 CuadroTexto"/>
          <p:cNvSpPr/>
          <p:nvPr/>
        </p:nvSpPr>
        <p:spPr>
          <a:xfrm>
            <a:off x="3879720" y="795960"/>
            <a:ext cx="7281360" cy="46188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1. </a:t>
            </a:r>
            <a:r>
              <a:rPr b="1" lang="es-MX" sz="2400" strike="noStrike" u="sng">
                <a:solidFill>
                  <a:srgbClr val="00b050"/>
                </a:solidFill>
                <a:effectLst/>
                <a:uFillTx/>
                <a:latin typeface="Arial"/>
              </a:rPr>
              <a:t>Los criterios de evaluación y promoción</a:t>
            </a:r>
            <a:endParaRPr b="0" lang="es-CO" sz="2400" strike="noStrike" u="none">
              <a:solidFill>
                <a:srgbClr val="000000"/>
              </a:solidFill>
              <a:effectLst/>
              <a:uFillTx/>
              <a:latin typeface="Arial"/>
            </a:endParaRPr>
          </a:p>
        </p:txBody>
      </p:sp>
      <p:sp>
        <p:nvSpPr>
          <p:cNvPr id="76" name="4 CuadroTexto"/>
          <p:cNvSpPr/>
          <p:nvPr/>
        </p:nvSpPr>
        <p:spPr>
          <a:xfrm>
            <a:off x="996480" y="1307160"/>
            <a:ext cx="10374120" cy="5850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MX" sz="1600" strike="noStrike" u="none">
                <a:solidFill>
                  <a:schemeClr val="dk1"/>
                </a:solidFill>
                <a:effectLst/>
                <a:uFillTx/>
                <a:latin typeface="Arial"/>
                <a:ea typeface="Arial"/>
              </a:rPr>
              <a:t>La promoción de un año escolar es la consolidación del proceso educativo de un estudiante, que le permite al EE acreditar que aquel alcanzó los estándares institucionales para dicho grado</a:t>
            </a:r>
            <a:r>
              <a:rPr b="0" lang="es-CO" sz="1600" strike="noStrike" u="none">
                <a:solidFill>
                  <a:schemeClr val="dk1"/>
                </a:solidFill>
                <a:effectLst/>
                <a:uFillTx/>
                <a:latin typeface="Arial"/>
                <a:ea typeface="Arial"/>
              </a:rPr>
              <a:t>.</a:t>
            </a:r>
            <a:endParaRPr b="0" lang="es-CO" sz="1600" strike="noStrike" u="none">
              <a:solidFill>
                <a:srgbClr val="000000"/>
              </a:solidFill>
              <a:effectLst/>
              <a:uFillTx/>
              <a:latin typeface="Arial"/>
            </a:endParaRPr>
          </a:p>
        </p:txBody>
      </p:sp>
      <p:sp>
        <p:nvSpPr>
          <p:cNvPr id="77" name="Google Shape;102;p44"/>
          <p:cNvSpPr/>
          <p:nvPr/>
        </p:nvSpPr>
        <p:spPr>
          <a:xfrm>
            <a:off x="599040" y="2080080"/>
            <a:ext cx="2871000" cy="369720"/>
          </a:xfrm>
          <a:prstGeom prst="rect">
            <a:avLst/>
          </a:prstGeom>
          <a:noFill/>
          <a:ln w="0">
            <a:noFill/>
          </a:ln>
        </p:spPr>
        <p:style>
          <a:lnRef idx="0"/>
          <a:fillRef idx="0"/>
          <a:effectRef idx="0"/>
          <a:fontRef idx="minor"/>
        </p:style>
        <p:txBody>
          <a:bodyPr anchor="t">
            <a:spAutoFit/>
          </a:bodyPr>
          <a:p>
            <a:pPr defTabSz="914400">
              <a:lnSpc>
                <a:spcPct val="100000"/>
              </a:lnSpc>
              <a:tabLst>
                <a:tab algn="l" pos="0"/>
              </a:tabLst>
            </a:pPr>
            <a:r>
              <a:rPr b="1" lang="es-CO" sz="1800" strike="noStrike" u="none">
                <a:solidFill>
                  <a:srgbClr val="00b050"/>
                </a:solidFill>
                <a:effectLst/>
                <a:uFillTx/>
                <a:latin typeface="Arial"/>
                <a:ea typeface="Arial"/>
              </a:rPr>
              <a:t>Criterios de promoción</a:t>
            </a:r>
            <a:endParaRPr b="0" lang="es-CO" sz="1800" strike="noStrike" u="none">
              <a:solidFill>
                <a:srgbClr val="000000"/>
              </a:solidFill>
              <a:effectLst/>
              <a:uFillTx/>
              <a:latin typeface="Arial"/>
            </a:endParaRPr>
          </a:p>
        </p:txBody>
      </p:sp>
      <p:sp>
        <p:nvSpPr>
          <p:cNvPr id="78" name="Google Shape;105;p44"/>
          <p:cNvSpPr/>
          <p:nvPr/>
        </p:nvSpPr>
        <p:spPr>
          <a:xfrm>
            <a:off x="1931040" y="3231720"/>
            <a:ext cx="2165760" cy="1754640"/>
          </a:xfrm>
          <a:prstGeom prst="rect">
            <a:avLst/>
          </a:prstGeom>
          <a:solidFill>
            <a:schemeClr val="lt1"/>
          </a:solidFill>
          <a:ln w="9525">
            <a:solidFill>
              <a:srgbClr val="7030a0"/>
            </a:solidFill>
            <a:round/>
          </a:ln>
        </p:spPr>
        <p:style>
          <a:lnRef idx="0"/>
          <a:fillRef idx="0"/>
          <a:effectRef idx="0"/>
          <a:fontRef idx="minor"/>
        </p:style>
        <p:txBody>
          <a:bodyPr anchor="t">
            <a:spAutoFit/>
          </a:bodyPr>
          <a:p>
            <a:pPr defTabSz="914400">
              <a:lnSpc>
                <a:spcPct val="100000"/>
              </a:lnSpc>
              <a:tabLst>
                <a:tab algn="l" pos="0"/>
              </a:tabLst>
            </a:pPr>
            <a:r>
              <a:rPr b="0" lang="es-CO" sz="1800" strike="noStrike" u="none">
                <a:solidFill>
                  <a:srgbClr val="002060"/>
                </a:solidFill>
                <a:effectLst/>
                <a:uFillTx/>
                <a:latin typeface="Arial"/>
                <a:ea typeface="Arial"/>
              </a:rPr>
              <a:t>Son reglas y condiciones que se establecen para promocionar un estudiante de un grado al siguiente. </a:t>
            </a:r>
            <a:endParaRPr b="0" lang="es-CO" sz="1800" strike="noStrike" u="none">
              <a:solidFill>
                <a:srgbClr val="000000"/>
              </a:solidFill>
              <a:effectLst/>
              <a:uFillTx/>
              <a:latin typeface="Arial"/>
            </a:endParaRPr>
          </a:p>
        </p:txBody>
      </p:sp>
      <p:sp>
        <p:nvSpPr>
          <p:cNvPr id="79" name="Google Shape;106;p44"/>
          <p:cNvSpPr/>
          <p:nvPr/>
        </p:nvSpPr>
        <p:spPr>
          <a:xfrm>
            <a:off x="7884720" y="3160800"/>
            <a:ext cx="2073240" cy="621360"/>
          </a:xfrm>
          <a:prstGeom prst="roundRect">
            <a:avLst>
              <a:gd name="adj" fmla="val 16667"/>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0" lang="es-CO" sz="1600" strike="noStrike" u="none">
                <a:solidFill>
                  <a:schemeClr val="lt1"/>
                </a:solidFill>
                <a:effectLst/>
                <a:uFillTx/>
                <a:latin typeface="Arial"/>
                <a:ea typeface="Arial"/>
              </a:rPr>
              <a:t>Número de áreas aprobadas </a:t>
            </a:r>
            <a:endParaRPr b="0" lang="es-CO" sz="1600" strike="noStrike" u="none">
              <a:solidFill>
                <a:srgbClr val="ffffff"/>
              </a:solidFill>
              <a:effectLst/>
              <a:uFillTx/>
              <a:latin typeface="Arial"/>
            </a:endParaRPr>
          </a:p>
        </p:txBody>
      </p:sp>
      <p:sp>
        <p:nvSpPr>
          <p:cNvPr id="80" name="Google Shape;107;p44"/>
          <p:cNvSpPr/>
          <p:nvPr/>
        </p:nvSpPr>
        <p:spPr>
          <a:xfrm>
            <a:off x="7875360" y="4506480"/>
            <a:ext cx="2073240" cy="621360"/>
          </a:xfrm>
          <a:prstGeom prst="roundRect">
            <a:avLst>
              <a:gd name="adj" fmla="val 16667"/>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0" lang="es-CO" sz="1600" strike="noStrike" u="none">
                <a:solidFill>
                  <a:schemeClr val="lt1"/>
                </a:solidFill>
                <a:effectLst/>
                <a:uFillTx/>
                <a:latin typeface="Arial"/>
                <a:ea typeface="Arial"/>
              </a:rPr>
              <a:t>Porcentaje de asistencia</a:t>
            </a:r>
            <a:endParaRPr b="0" lang="es-CO" sz="1600" strike="noStrike" u="none">
              <a:solidFill>
                <a:srgbClr val="ffffff"/>
              </a:solidFill>
              <a:effectLst/>
              <a:uFillTx/>
              <a:latin typeface="Arial"/>
            </a:endParaRPr>
          </a:p>
        </p:txBody>
      </p:sp>
      <p:sp>
        <p:nvSpPr>
          <p:cNvPr id="81" name="Google Shape;108;p44"/>
          <p:cNvSpPr/>
          <p:nvPr/>
        </p:nvSpPr>
        <p:spPr>
          <a:xfrm>
            <a:off x="4852800" y="2524680"/>
            <a:ext cx="5598720" cy="3134160"/>
          </a:xfrm>
          <a:prstGeom prst="roundRect">
            <a:avLst>
              <a:gd name="adj" fmla="val 16667"/>
            </a:avLst>
          </a:prstGeom>
          <a:no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endParaRPr b="0" lang="es-CO" sz="1800" strike="noStrike" u="none">
              <a:solidFill>
                <a:srgbClr val="002060"/>
              </a:solidFill>
              <a:effectLst/>
              <a:uFillTx/>
              <a:latin typeface="Calibri"/>
              <a:ea typeface="Calibri"/>
            </a:endParaRPr>
          </a:p>
        </p:txBody>
      </p:sp>
      <p:grpSp>
        <p:nvGrpSpPr>
          <p:cNvPr id="82" name="Google Shape;109;p44"/>
          <p:cNvGrpSpPr/>
          <p:nvPr/>
        </p:nvGrpSpPr>
        <p:grpSpPr>
          <a:xfrm>
            <a:off x="5507280" y="3160800"/>
            <a:ext cx="1892160" cy="1892160"/>
            <a:chOff x="5507280" y="3160800"/>
            <a:chExt cx="1892160" cy="1892160"/>
          </a:xfrm>
        </p:grpSpPr>
        <p:sp>
          <p:nvSpPr>
            <p:cNvPr id="83" name="Google Shape;110;p44"/>
            <p:cNvSpPr/>
            <p:nvPr/>
          </p:nvSpPr>
          <p:spPr>
            <a:xfrm>
              <a:off x="5507280" y="3160800"/>
              <a:ext cx="1892160" cy="1892160"/>
            </a:xfrm>
            <a:prstGeom prst="ellipse">
              <a:avLst/>
            </a:prstGeom>
            <a:solidFill>
              <a:srgbClr val="00b050"/>
            </a:solidFill>
            <a:ln w="1905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84" name="Google Shape;111;p44"/>
            <p:cNvSpPr/>
            <p:nvPr/>
          </p:nvSpPr>
          <p:spPr>
            <a:xfrm>
              <a:off x="5784480" y="3438000"/>
              <a:ext cx="1338120" cy="1338120"/>
            </a:xfrm>
            <a:prstGeom prst="rect">
              <a:avLst/>
            </a:prstGeom>
            <a:solidFill>
              <a:srgbClr val="00b050"/>
            </a:solidFill>
            <a:ln w="9525">
              <a:solidFill>
                <a:srgbClr val="00b050"/>
              </a:solidFill>
              <a:round/>
            </a:ln>
          </p:spPr>
          <p:style>
            <a:lnRef idx="0"/>
            <a:fillRef idx="0"/>
            <a:effectRef idx="0"/>
            <a:fontRef idx="minor"/>
          </p:style>
          <p:txBody>
            <a:bodyPr lIns="14760" rIns="14760" tIns="14760" bIns="14760" anchor="ctr">
              <a:noAutofit/>
            </a:bodyPr>
            <a:p>
              <a:pPr algn="ctr" defTabSz="914400">
                <a:lnSpc>
                  <a:spcPct val="90000"/>
                </a:lnSpc>
                <a:tabLst>
                  <a:tab algn="l" pos="0"/>
                </a:tabLst>
              </a:pPr>
              <a:r>
                <a:rPr b="1" lang="es-CO" sz="2300" strike="noStrike" u="none">
                  <a:solidFill>
                    <a:schemeClr val="lt1"/>
                  </a:solidFill>
                  <a:effectLst/>
                  <a:uFillTx/>
                  <a:latin typeface="Calibri"/>
                  <a:ea typeface="Calibri"/>
                </a:rPr>
                <a:t>Criterios Comunes</a:t>
              </a:r>
              <a:endParaRPr b="0" lang="es-CO" sz="2300" strike="noStrike" u="none">
                <a:solidFill>
                  <a:srgbClr val="ffffff"/>
                </a:solidFill>
                <a:effectLst/>
                <a:uFillTx/>
                <a:latin typeface="Arial"/>
              </a:endParaRPr>
            </a:p>
          </p:txBody>
        </p:sp>
      </p:gr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3 CuadroTexto"/>
          <p:cNvSpPr/>
          <p:nvPr/>
        </p:nvSpPr>
        <p:spPr>
          <a:xfrm>
            <a:off x="3879720" y="795960"/>
            <a:ext cx="7281360" cy="46188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1. </a:t>
            </a:r>
            <a:r>
              <a:rPr b="1" lang="es-MX" sz="2400" strike="noStrike" u="sng">
                <a:solidFill>
                  <a:srgbClr val="00b050"/>
                </a:solidFill>
                <a:effectLst/>
                <a:uFillTx/>
                <a:latin typeface="Arial"/>
              </a:rPr>
              <a:t>Los criterios de evaluación y promoción</a:t>
            </a:r>
            <a:endParaRPr b="0" lang="es-CO" sz="2400" strike="noStrike" u="none">
              <a:solidFill>
                <a:srgbClr val="000000"/>
              </a:solidFill>
              <a:effectLst/>
              <a:uFillTx/>
              <a:latin typeface="Arial"/>
            </a:endParaRPr>
          </a:p>
        </p:txBody>
      </p:sp>
      <p:sp>
        <p:nvSpPr>
          <p:cNvPr id="86" name="4 CuadroTexto"/>
          <p:cNvSpPr/>
          <p:nvPr/>
        </p:nvSpPr>
        <p:spPr>
          <a:xfrm>
            <a:off x="996480" y="1341000"/>
            <a:ext cx="10374120" cy="10774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MX" sz="1600" strike="noStrike" u="none">
                <a:solidFill>
                  <a:schemeClr val="dk1"/>
                </a:solidFill>
                <a:effectLst/>
                <a:uFillTx/>
                <a:latin typeface="Arial"/>
                <a:ea typeface="Arial"/>
              </a:rPr>
              <a:t>Los criterios para la promoción anticipada deberán ser definidos y explícitos en el SIEE, así como los tiempos y el proceso que debe seguirse para su aplicación, en coherencia con lo que está establecido en la ley y el mismo SIEE.</a:t>
            </a:r>
            <a:endParaRPr b="0" lang="es-CO" sz="1600" strike="noStrike" u="none">
              <a:solidFill>
                <a:srgbClr val="000000"/>
              </a:solidFill>
              <a:effectLst/>
              <a:uFillTx/>
              <a:latin typeface="Arial"/>
            </a:endParaRPr>
          </a:p>
          <a:p>
            <a:pPr algn="ctr" defTabSz="914400">
              <a:lnSpc>
                <a:spcPct val="100000"/>
              </a:lnSpc>
            </a:pPr>
            <a:r>
              <a:rPr b="0" lang="es-CO" sz="1600" strike="noStrike" u="none">
                <a:solidFill>
                  <a:schemeClr val="dk1"/>
                </a:solidFill>
                <a:effectLst/>
                <a:uFillTx/>
                <a:latin typeface="Arial"/>
                <a:ea typeface="Arial"/>
              </a:rPr>
              <a:t>.</a:t>
            </a:r>
            <a:endParaRPr b="0" lang="es-CO" sz="1600" strike="noStrike" u="none">
              <a:solidFill>
                <a:srgbClr val="000000"/>
              </a:solidFill>
              <a:effectLst/>
              <a:uFillTx/>
              <a:latin typeface="Arial"/>
            </a:endParaRPr>
          </a:p>
        </p:txBody>
      </p:sp>
      <p:sp>
        <p:nvSpPr>
          <p:cNvPr id="87" name="Google Shape;124;p45"/>
          <p:cNvSpPr/>
          <p:nvPr/>
        </p:nvSpPr>
        <p:spPr>
          <a:xfrm>
            <a:off x="570600" y="2260800"/>
            <a:ext cx="7661520" cy="646560"/>
          </a:xfrm>
          <a:prstGeom prst="rect">
            <a:avLst/>
          </a:prstGeom>
          <a:noFill/>
          <a:ln w="0">
            <a:noFill/>
          </a:ln>
        </p:spPr>
        <p:style>
          <a:lnRef idx="0"/>
          <a:fillRef idx="0"/>
          <a:effectRef idx="0"/>
          <a:fontRef idx="minor"/>
        </p:style>
        <p:txBody>
          <a:bodyPr anchor="t">
            <a:spAutoFit/>
          </a:bodyPr>
          <a:p>
            <a:pPr algn="just" defTabSz="914400">
              <a:lnSpc>
                <a:spcPct val="100000"/>
              </a:lnSpc>
              <a:tabLst>
                <a:tab algn="l" pos="0"/>
              </a:tabLst>
            </a:pPr>
            <a:r>
              <a:rPr b="1" lang="es-CO" sz="1800" strike="noStrike" u="none">
                <a:solidFill>
                  <a:srgbClr val="00b050"/>
                </a:solidFill>
                <a:effectLst/>
                <a:uFillTx/>
                <a:latin typeface="Arial"/>
                <a:ea typeface="Arial"/>
              </a:rPr>
              <a:t>Recomendaciones para establecer los criterios de promoción anticipada </a:t>
            </a:r>
            <a:endParaRPr b="0" lang="es-CO" sz="1800" strike="noStrike" u="none">
              <a:solidFill>
                <a:srgbClr val="000000"/>
              </a:solidFill>
              <a:effectLst/>
              <a:uFillTx/>
              <a:latin typeface="Arial"/>
            </a:endParaRPr>
          </a:p>
        </p:txBody>
      </p:sp>
      <p:sp>
        <p:nvSpPr>
          <p:cNvPr id="88" name="Google Shape;126;p45"/>
          <p:cNvSpPr/>
          <p:nvPr/>
        </p:nvSpPr>
        <p:spPr>
          <a:xfrm>
            <a:off x="5443560" y="3252960"/>
            <a:ext cx="5502240" cy="72900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Grupos de estudiantes con determinadas características.</a:t>
            </a:r>
            <a:endParaRPr b="0" lang="es-CO" sz="1600" strike="noStrike" u="none">
              <a:solidFill>
                <a:srgbClr val="000000"/>
              </a:solidFill>
              <a:effectLst/>
              <a:uFillTx/>
              <a:latin typeface="Arial"/>
            </a:endParaRPr>
          </a:p>
          <a:p>
            <a:pPr defTabSz="914400">
              <a:lnSpc>
                <a:spcPct val="100000"/>
              </a:lnSpc>
              <a:tabLst>
                <a:tab algn="l" pos="0"/>
              </a:tabLst>
            </a:pPr>
            <a:endParaRPr b="0" lang="es-CO" sz="1600" strike="noStrike" u="none">
              <a:solidFill>
                <a:srgbClr val="000000"/>
              </a:solidFill>
              <a:effectLst/>
              <a:uFillTx/>
              <a:latin typeface="Arial"/>
            </a:endParaRPr>
          </a:p>
        </p:txBody>
      </p:sp>
      <p:sp>
        <p:nvSpPr>
          <p:cNvPr id="89" name="Google Shape;127;p45"/>
          <p:cNvSpPr/>
          <p:nvPr/>
        </p:nvSpPr>
        <p:spPr>
          <a:xfrm>
            <a:off x="5490360" y="4163400"/>
            <a:ext cx="5455440" cy="93672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Pueden ser diferenciados por grados, niveles educativos (número de áreas en primaria y en secundaria) y  por Modelos Educativo Flexibles.</a:t>
            </a:r>
            <a:endParaRPr b="0" lang="es-CO" sz="1600" strike="noStrike" u="none">
              <a:solidFill>
                <a:srgbClr val="000000"/>
              </a:solidFill>
              <a:effectLst/>
              <a:uFillTx/>
              <a:latin typeface="Arial"/>
            </a:endParaRPr>
          </a:p>
        </p:txBody>
      </p:sp>
      <p:cxnSp>
        <p:nvCxnSpPr>
          <p:cNvPr id="90" name="Google Shape;128;p45"/>
          <p:cNvCxnSpPr>
            <a:endCxn id="88" idx="1"/>
          </p:cNvCxnSpPr>
          <p:nvPr/>
        </p:nvCxnSpPr>
        <p:spPr>
          <a:xfrm flipV="1">
            <a:off x="5186880" y="3617280"/>
            <a:ext cx="257040" cy="962280"/>
          </a:xfrm>
          <a:prstGeom prst="bentConnector3">
            <a:avLst>
              <a:gd name="adj1" fmla="val 140"/>
            </a:avLst>
          </a:prstGeom>
          <a:ln w="9525">
            <a:solidFill>
              <a:srgbClr val="7030a0"/>
            </a:solidFill>
            <a:prstDash val="dash"/>
            <a:miter/>
          </a:ln>
        </p:spPr>
      </p:cxnSp>
      <p:sp>
        <p:nvSpPr>
          <p:cNvPr id="91" name="Google Shape;131;p45"/>
          <p:cNvSpPr/>
          <p:nvPr/>
        </p:nvSpPr>
        <p:spPr>
          <a:xfrm>
            <a:off x="1935360" y="3617640"/>
            <a:ext cx="2557800" cy="769320"/>
          </a:xfrm>
          <a:prstGeom prst="roundRect">
            <a:avLst>
              <a:gd name="adj" fmla="val 16667"/>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1" lang="es-CO" sz="1600" strike="noStrike" u="none">
                <a:solidFill>
                  <a:schemeClr val="lt1"/>
                </a:solidFill>
                <a:effectLst/>
                <a:uFillTx/>
                <a:latin typeface="Arial"/>
                <a:ea typeface="Arial"/>
              </a:rPr>
              <a:t>Criterios de promoción </a:t>
            </a:r>
            <a:endParaRPr b="0" lang="es-CO" sz="1600" strike="noStrike" u="none">
              <a:solidFill>
                <a:srgbClr val="ffffff"/>
              </a:solidFill>
              <a:effectLst/>
              <a:uFillTx/>
              <a:latin typeface="Arial"/>
            </a:endParaRPr>
          </a:p>
        </p:txBody>
      </p:sp>
      <p:cxnSp>
        <p:nvCxnSpPr>
          <p:cNvPr id="92" name="Google Shape;129;p45"/>
          <p:cNvCxnSpPr/>
          <p:nvPr/>
        </p:nvCxnSpPr>
        <p:spPr>
          <a:xfrm>
            <a:off x="5186880" y="4560120"/>
            <a:ext cx="275400" cy="360"/>
          </a:xfrm>
          <a:prstGeom prst="straightConnector1">
            <a:avLst/>
          </a:prstGeom>
          <a:ln w="9525">
            <a:solidFill>
              <a:srgbClr val="7030a0"/>
            </a:solidFill>
            <a:prstDash val="dash"/>
            <a:miter/>
          </a:ln>
        </p:spPr>
      </p:cxn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3 CuadroTexto"/>
          <p:cNvSpPr/>
          <p:nvPr/>
        </p:nvSpPr>
        <p:spPr>
          <a:xfrm>
            <a:off x="3499560" y="795960"/>
            <a:ext cx="7661520" cy="83124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2. </a:t>
            </a:r>
            <a:r>
              <a:rPr b="1" lang="es-MX" sz="2400" strike="noStrike" u="sng">
                <a:solidFill>
                  <a:srgbClr val="00b050"/>
                </a:solidFill>
                <a:effectLst/>
                <a:uFillTx/>
                <a:latin typeface="Arial"/>
              </a:rPr>
              <a:t>La escala de valoración institucional y su respectiva equivalencia con la escala nacional</a:t>
            </a:r>
            <a:endParaRPr b="0" lang="es-CO" sz="2400" strike="noStrike" u="none">
              <a:solidFill>
                <a:srgbClr val="000000"/>
              </a:solidFill>
              <a:effectLst/>
              <a:uFillTx/>
              <a:latin typeface="Arial"/>
            </a:endParaRPr>
          </a:p>
        </p:txBody>
      </p:sp>
      <p:sp>
        <p:nvSpPr>
          <p:cNvPr id="94" name="4 CuadroTexto"/>
          <p:cNvSpPr/>
          <p:nvPr/>
        </p:nvSpPr>
        <p:spPr>
          <a:xfrm>
            <a:off x="434520" y="1947600"/>
            <a:ext cx="11322360" cy="8312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MX" sz="1600" strike="noStrike" u="none">
                <a:solidFill>
                  <a:schemeClr val="dk1"/>
                </a:solidFill>
                <a:effectLst/>
                <a:uFillTx/>
                <a:latin typeface="Arial"/>
                <a:ea typeface="Arial"/>
              </a:rPr>
              <a:t>Las escalas que usen los Establecimientos Educativos pueden ser numéricas (sin importar el rango de números), nominales con letras o nombres, colores, símbolos, entre otras, siempre y cuando guarden relación y presenten su equivalencia con los cuatro niveles de desempeño de la escala nacional</a:t>
            </a:r>
            <a:r>
              <a:rPr b="0" lang="es-CO" sz="1600" strike="noStrike" u="none">
                <a:solidFill>
                  <a:schemeClr val="dk1"/>
                </a:solidFill>
                <a:effectLst/>
                <a:uFillTx/>
                <a:latin typeface="Arial"/>
                <a:ea typeface="Arial"/>
              </a:rPr>
              <a:t>.</a:t>
            </a:r>
            <a:endParaRPr b="0" lang="es-CO" sz="1600" strike="noStrike" u="none">
              <a:solidFill>
                <a:srgbClr val="000000"/>
              </a:solidFill>
              <a:effectLst/>
              <a:uFillTx/>
              <a:latin typeface="Arial"/>
            </a:endParaRPr>
          </a:p>
        </p:txBody>
      </p:sp>
      <p:sp>
        <p:nvSpPr>
          <p:cNvPr id="95" name="Google Shape;145;p46"/>
          <p:cNvSpPr/>
          <p:nvPr/>
        </p:nvSpPr>
        <p:spPr>
          <a:xfrm>
            <a:off x="7441560" y="3143520"/>
            <a:ext cx="2930400" cy="467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0" lang="es-CO" sz="1800" strike="noStrike" u="none">
                <a:solidFill>
                  <a:srgbClr val="002060"/>
                </a:solidFill>
                <a:effectLst/>
                <a:uFillTx/>
                <a:latin typeface="Arial"/>
                <a:ea typeface="Arial"/>
              </a:rPr>
              <a:t>Superior</a:t>
            </a:r>
            <a:endParaRPr b="0" lang="es-CO" sz="1800" strike="noStrike" u="none">
              <a:solidFill>
                <a:srgbClr val="000000"/>
              </a:solidFill>
              <a:effectLst/>
              <a:uFillTx/>
              <a:latin typeface="Arial"/>
            </a:endParaRPr>
          </a:p>
        </p:txBody>
      </p:sp>
      <p:sp>
        <p:nvSpPr>
          <p:cNvPr id="96" name="Google Shape;146;p46"/>
          <p:cNvSpPr/>
          <p:nvPr/>
        </p:nvSpPr>
        <p:spPr>
          <a:xfrm>
            <a:off x="7441560" y="3765240"/>
            <a:ext cx="2930400" cy="467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0" lang="es-CO" sz="1800" strike="noStrike" u="none">
                <a:solidFill>
                  <a:srgbClr val="002060"/>
                </a:solidFill>
                <a:effectLst/>
                <a:uFillTx/>
                <a:latin typeface="Arial"/>
                <a:ea typeface="Arial"/>
              </a:rPr>
              <a:t>Alto</a:t>
            </a:r>
            <a:endParaRPr b="0" lang="es-CO" sz="1800" strike="noStrike" u="none">
              <a:solidFill>
                <a:srgbClr val="000000"/>
              </a:solidFill>
              <a:effectLst/>
              <a:uFillTx/>
              <a:latin typeface="Arial"/>
            </a:endParaRPr>
          </a:p>
        </p:txBody>
      </p:sp>
      <p:sp>
        <p:nvSpPr>
          <p:cNvPr id="97" name="Google Shape;147;p46"/>
          <p:cNvSpPr/>
          <p:nvPr/>
        </p:nvSpPr>
        <p:spPr>
          <a:xfrm>
            <a:off x="7481160" y="4404600"/>
            <a:ext cx="2877480" cy="467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0" lang="es-CO" sz="1800" strike="noStrike" u="none">
                <a:solidFill>
                  <a:srgbClr val="002060"/>
                </a:solidFill>
                <a:effectLst/>
                <a:uFillTx/>
                <a:latin typeface="Arial"/>
                <a:ea typeface="Arial"/>
              </a:rPr>
              <a:t>Básico</a:t>
            </a:r>
            <a:endParaRPr b="0" lang="es-CO" sz="1800" strike="noStrike" u="none">
              <a:solidFill>
                <a:srgbClr val="000000"/>
              </a:solidFill>
              <a:effectLst/>
              <a:uFillTx/>
              <a:latin typeface="Arial"/>
            </a:endParaRPr>
          </a:p>
        </p:txBody>
      </p:sp>
      <p:sp>
        <p:nvSpPr>
          <p:cNvPr id="98" name="Google Shape;148;p46"/>
          <p:cNvSpPr/>
          <p:nvPr/>
        </p:nvSpPr>
        <p:spPr>
          <a:xfrm>
            <a:off x="7494480" y="5016240"/>
            <a:ext cx="2877480" cy="41436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0" lang="es-CO" sz="1800" strike="noStrike" u="none">
                <a:solidFill>
                  <a:srgbClr val="002060"/>
                </a:solidFill>
                <a:effectLst/>
                <a:uFillTx/>
                <a:latin typeface="Arial"/>
                <a:ea typeface="Arial"/>
              </a:rPr>
              <a:t>Bajo (Reprueba)</a:t>
            </a:r>
            <a:endParaRPr b="0" lang="es-CO" sz="1800" strike="noStrike" u="none">
              <a:solidFill>
                <a:srgbClr val="000000"/>
              </a:solidFill>
              <a:effectLst/>
              <a:uFillTx/>
              <a:latin typeface="Arial"/>
            </a:endParaRPr>
          </a:p>
        </p:txBody>
      </p:sp>
      <p:cxnSp>
        <p:nvCxnSpPr>
          <p:cNvPr id="99" name="Google Shape;150;p46"/>
          <p:cNvCxnSpPr>
            <a:endCxn id="98" idx="1"/>
          </p:cNvCxnSpPr>
          <p:nvPr/>
        </p:nvCxnSpPr>
        <p:spPr>
          <a:xfrm flipH="1" rot="16200000">
            <a:off x="6727680" y="4456440"/>
            <a:ext cx="1140840" cy="393480"/>
          </a:xfrm>
          <a:prstGeom prst="bentConnector3">
            <a:avLst>
              <a:gd name="adj1" fmla="val 0"/>
            </a:avLst>
          </a:prstGeom>
          <a:ln w="9525">
            <a:solidFill>
              <a:srgbClr val="7030a0"/>
            </a:solidFill>
            <a:prstDash val="dash"/>
            <a:miter/>
          </a:ln>
        </p:spPr>
      </p:cxnSp>
      <p:sp>
        <p:nvSpPr>
          <p:cNvPr id="100" name="Google Shape;153;p46"/>
          <p:cNvSpPr/>
          <p:nvPr/>
        </p:nvSpPr>
        <p:spPr>
          <a:xfrm>
            <a:off x="4223520" y="3958200"/>
            <a:ext cx="2416680" cy="621360"/>
          </a:xfrm>
          <a:prstGeom prst="roundRect">
            <a:avLst>
              <a:gd name="adj" fmla="val 16667"/>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1" lang="es-CO" sz="1800" strike="noStrike" u="none">
                <a:solidFill>
                  <a:schemeClr val="lt1"/>
                </a:solidFill>
                <a:effectLst/>
                <a:uFillTx/>
                <a:latin typeface="Arial"/>
                <a:ea typeface="Arial"/>
              </a:rPr>
              <a:t>Desempeños</a:t>
            </a:r>
            <a:endParaRPr b="0" lang="es-CO" sz="1800" strike="noStrike" u="none">
              <a:solidFill>
                <a:srgbClr val="ffffff"/>
              </a:solidFill>
              <a:effectLst/>
              <a:uFillTx/>
              <a:latin typeface="Arial"/>
            </a:endParaRPr>
          </a:p>
        </p:txBody>
      </p:sp>
      <p:grpSp>
        <p:nvGrpSpPr>
          <p:cNvPr id="101" name="Google Shape;154;p46"/>
          <p:cNvGrpSpPr/>
          <p:nvPr/>
        </p:nvGrpSpPr>
        <p:grpSpPr>
          <a:xfrm>
            <a:off x="1807200" y="3308400"/>
            <a:ext cx="1892160" cy="1892160"/>
            <a:chOff x="1807200" y="3308400"/>
            <a:chExt cx="1892160" cy="1892160"/>
          </a:xfrm>
        </p:grpSpPr>
        <p:sp>
          <p:nvSpPr>
            <p:cNvPr id="102" name="Google Shape;155;p46"/>
            <p:cNvSpPr/>
            <p:nvPr/>
          </p:nvSpPr>
          <p:spPr>
            <a:xfrm>
              <a:off x="1807200" y="3308400"/>
              <a:ext cx="1892160" cy="1892160"/>
            </a:xfrm>
            <a:prstGeom prst="ellipse">
              <a:avLst/>
            </a:prstGeom>
            <a:solidFill>
              <a:srgbClr val="00b050"/>
            </a:solidFill>
            <a:ln w="1905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03" name="Google Shape;156;p46"/>
            <p:cNvSpPr/>
            <p:nvPr/>
          </p:nvSpPr>
          <p:spPr>
            <a:xfrm>
              <a:off x="2084400" y="3585600"/>
              <a:ext cx="1338120" cy="1338120"/>
            </a:xfrm>
            <a:prstGeom prst="rect">
              <a:avLst/>
            </a:prstGeom>
            <a:solidFill>
              <a:srgbClr val="00b050"/>
            </a:solidFill>
            <a:ln w="9525">
              <a:solidFill>
                <a:srgbClr val="00b050"/>
              </a:solidFill>
              <a:round/>
            </a:ln>
          </p:spPr>
          <p:style>
            <a:lnRef idx="0"/>
            <a:fillRef idx="0"/>
            <a:effectRef idx="0"/>
            <a:fontRef idx="minor"/>
          </p:style>
          <p:txBody>
            <a:bodyPr lIns="14760" rIns="14760" tIns="14760" bIns="14760" anchor="ctr">
              <a:noAutofit/>
            </a:bodyPr>
            <a:p>
              <a:pPr algn="ctr" defTabSz="914400">
                <a:lnSpc>
                  <a:spcPct val="90000"/>
                </a:lnSpc>
                <a:tabLst>
                  <a:tab algn="l" pos="0"/>
                </a:tabLst>
              </a:pPr>
              <a:r>
                <a:rPr b="1" lang="es-CO" sz="2300" strike="noStrike" u="none">
                  <a:solidFill>
                    <a:schemeClr val="lt1"/>
                  </a:solidFill>
                  <a:effectLst/>
                  <a:uFillTx/>
                  <a:latin typeface="Calibri"/>
                  <a:ea typeface="Calibri"/>
                </a:rPr>
                <a:t>Escala Nacional vigente </a:t>
              </a:r>
              <a:endParaRPr b="0" lang="es-CO" sz="2300" strike="noStrike" u="none">
                <a:solidFill>
                  <a:srgbClr val="ffffff"/>
                </a:solidFill>
                <a:effectLst/>
                <a:uFillTx/>
                <a:latin typeface="Arial"/>
              </a:endParaRPr>
            </a:p>
          </p:txBody>
        </p:sp>
      </p:grpSp>
      <p:cxnSp>
        <p:nvCxnSpPr>
          <p:cNvPr id="104" name="Google Shape;149;p46"/>
          <p:cNvCxnSpPr/>
          <p:nvPr/>
        </p:nvCxnSpPr>
        <p:spPr>
          <a:xfrm flipH="1" flipV="1" rot="5400000">
            <a:off x="6898320" y="3612960"/>
            <a:ext cx="664560" cy="260640"/>
          </a:xfrm>
          <a:prstGeom prst="bentConnector3">
            <a:avLst>
              <a:gd name="adj1" fmla="val 2818"/>
            </a:avLst>
          </a:prstGeom>
          <a:ln w="9525">
            <a:solidFill>
              <a:srgbClr val="7030a0"/>
            </a:solidFill>
            <a:prstDash val="dash"/>
            <a:miter/>
          </a:ln>
        </p:spPr>
      </p:cxnSp>
      <p:cxnSp>
        <p:nvCxnSpPr>
          <p:cNvPr id="105" name="Google Shape;365;p54"/>
          <p:cNvCxnSpPr/>
          <p:nvPr/>
        </p:nvCxnSpPr>
        <p:spPr>
          <a:xfrm flipV="1">
            <a:off x="7149960" y="3987000"/>
            <a:ext cx="250920" cy="10440"/>
          </a:xfrm>
          <a:prstGeom prst="straightConnector1">
            <a:avLst/>
          </a:prstGeom>
          <a:ln w="9525">
            <a:solidFill>
              <a:srgbClr val="7030a0"/>
            </a:solidFill>
            <a:prstDash val="dash"/>
            <a:miter/>
          </a:ln>
        </p:spPr>
      </p:cxnSp>
      <p:cxnSp>
        <p:nvCxnSpPr>
          <p:cNvPr id="106" name="Google Shape;365;p54"/>
          <p:cNvCxnSpPr/>
          <p:nvPr/>
        </p:nvCxnSpPr>
        <p:spPr>
          <a:xfrm flipV="1">
            <a:off x="7148520" y="4650840"/>
            <a:ext cx="250920" cy="10440"/>
          </a:xfrm>
          <a:prstGeom prst="straightConnector1">
            <a:avLst/>
          </a:prstGeom>
          <a:ln w="9525">
            <a:solidFill>
              <a:srgbClr val="7030a0"/>
            </a:solidFill>
            <a:prstDash val="dash"/>
            <a:miter/>
          </a:ln>
        </p:spPr>
      </p:cxn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3 CuadroTexto"/>
          <p:cNvSpPr/>
          <p:nvPr/>
        </p:nvSpPr>
        <p:spPr>
          <a:xfrm>
            <a:off x="3499560" y="795960"/>
            <a:ext cx="7661520" cy="83124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2. </a:t>
            </a:r>
            <a:r>
              <a:rPr b="1" lang="es-MX" sz="2400" strike="noStrike" u="sng">
                <a:solidFill>
                  <a:srgbClr val="00b050"/>
                </a:solidFill>
                <a:effectLst/>
                <a:uFillTx/>
                <a:latin typeface="Arial"/>
              </a:rPr>
              <a:t>La escala de valoración institucional y su respectiva equivalencia con la escala nacional</a:t>
            </a:r>
            <a:endParaRPr b="0" lang="es-CO" sz="2400" strike="noStrike" u="none">
              <a:solidFill>
                <a:srgbClr val="000000"/>
              </a:solidFill>
              <a:effectLst/>
              <a:uFillTx/>
              <a:latin typeface="Arial"/>
            </a:endParaRPr>
          </a:p>
        </p:txBody>
      </p:sp>
      <p:sp>
        <p:nvSpPr>
          <p:cNvPr id="108" name="Google Shape;168;p47"/>
          <p:cNvSpPr/>
          <p:nvPr/>
        </p:nvSpPr>
        <p:spPr>
          <a:xfrm>
            <a:off x="776160" y="1750320"/>
            <a:ext cx="4779360" cy="399600"/>
          </a:xfrm>
          <a:prstGeom prst="rect">
            <a:avLst/>
          </a:prstGeom>
          <a:noFill/>
          <a:ln w="0">
            <a:noFill/>
          </a:ln>
        </p:spPr>
        <p:style>
          <a:lnRef idx="0"/>
          <a:fillRef idx="0"/>
          <a:effectRef idx="0"/>
          <a:fontRef idx="minor"/>
        </p:style>
        <p:txBody>
          <a:bodyPr anchor="t">
            <a:noAutofit/>
          </a:bodyPr>
          <a:p>
            <a:pPr defTabSz="914400">
              <a:lnSpc>
                <a:spcPct val="100000"/>
              </a:lnSpc>
              <a:tabLst>
                <a:tab algn="l" pos="0"/>
              </a:tabLst>
            </a:pPr>
            <a:r>
              <a:rPr b="1" lang="es-CO" sz="1800" strike="noStrike" u="none">
                <a:solidFill>
                  <a:srgbClr val="00b050"/>
                </a:solidFill>
                <a:effectLst/>
                <a:uFillTx/>
                <a:latin typeface="Arial"/>
                <a:ea typeface="Arial"/>
              </a:rPr>
              <a:t>Escala Nacional vigente </a:t>
            </a:r>
            <a:endParaRPr b="0" lang="es-CO" sz="1800" strike="noStrike" u="none">
              <a:solidFill>
                <a:srgbClr val="000000"/>
              </a:solidFill>
              <a:effectLst/>
              <a:uFillTx/>
              <a:latin typeface="Arial"/>
            </a:endParaRPr>
          </a:p>
        </p:txBody>
      </p:sp>
      <p:graphicFrame>
        <p:nvGraphicFramePr>
          <p:cNvPr id="109" name="Google Shape;170;p47"/>
          <p:cNvGraphicFramePr/>
          <p:nvPr/>
        </p:nvGraphicFramePr>
        <p:xfrm>
          <a:off x="396720" y="2127240"/>
          <a:ext cx="11398320" cy="3656520"/>
        </p:xfrm>
        <a:graphic>
          <a:graphicData uri="http://schemas.openxmlformats.org/drawingml/2006/table">
            <a:tbl>
              <a:tblPr/>
              <a:tblGrid>
                <a:gridCol w="5436000"/>
                <a:gridCol w="5962320"/>
              </a:tblGrid>
              <a:tr h="316440">
                <a:tc>
                  <a:txBody>
                    <a:bodyPr anchor="ctr">
                      <a:noAutofit/>
                    </a:bodyPr>
                    <a:p>
                      <a:pPr algn="ctr" defTabSz="914400">
                        <a:lnSpc>
                          <a:spcPct val="100000"/>
                        </a:lnSpc>
                        <a:tabLst>
                          <a:tab algn="l" pos="0"/>
                        </a:tabLst>
                      </a:pPr>
                      <a:r>
                        <a:rPr b="1" lang="es-CO" sz="1600" strike="noStrike" u="none">
                          <a:solidFill>
                            <a:schemeClr val="lt1"/>
                          </a:solidFill>
                          <a:effectLst/>
                          <a:uFillTx/>
                          <a:latin typeface="Arial"/>
                          <a:ea typeface="Arial"/>
                        </a:rPr>
                        <a:t>Consideraciones</a:t>
                      </a:r>
                      <a:endParaRPr b="0" lang="es-CO" sz="1600" strike="noStrike" u="none">
                        <a:solidFill>
                          <a:srgbClr val="ffffff"/>
                        </a:solidFill>
                        <a:effectLst/>
                        <a:uFillTx/>
                        <a:latin typeface="Arial"/>
                      </a:endParaRPr>
                    </a:p>
                  </a:txBody>
                  <a:tcPr anchor="ctr" marL="91440" marR="9144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0b050"/>
                    </a:solidFill>
                  </a:tcPr>
                </a:tc>
                <a:tc>
                  <a:txBody>
                    <a:bodyPr anchor="ctr">
                      <a:noAutofit/>
                    </a:bodyPr>
                    <a:p>
                      <a:pPr algn="ctr" defTabSz="914400">
                        <a:lnSpc>
                          <a:spcPct val="100000"/>
                        </a:lnSpc>
                        <a:tabLst>
                          <a:tab algn="l" pos="0"/>
                        </a:tabLst>
                      </a:pPr>
                      <a:r>
                        <a:rPr b="1" lang="es-CO" sz="1600" strike="noStrike" u="none">
                          <a:solidFill>
                            <a:schemeClr val="dk1"/>
                          </a:solidFill>
                          <a:effectLst/>
                          <a:uFillTx/>
                          <a:latin typeface="Arial"/>
                          <a:ea typeface="Arial"/>
                        </a:rPr>
                        <a:t>Recomendaciones</a:t>
                      </a:r>
                      <a:endParaRPr b="0" lang="es-CO" sz="1600" strike="noStrike" u="none">
                        <a:solidFill>
                          <a:srgbClr val="000000"/>
                        </a:solidFill>
                        <a:effectLst/>
                        <a:uFillTx/>
                        <a:latin typeface="Arial"/>
                      </a:endParaRPr>
                    </a:p>
                  </a:txBody>
                  <a:tcPr anchor="ctr" marL="91440" marR="9144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00"/>
                    </a:solidFill>
                  </a:tcPr>
                </a:tc>
              </a:tr>
              <a:tr h="3290760">
                <a:tc>
                  <a:txBody>
                    <a:bodyPr anchor="t">
                      <a:noAutofit/>
                    </a:bodyPr>
                    <a:p>
                      <a:pPr marL="285840" indent="-285840" algn="just" defTabSz="914400">
                        <a:lnSpc>
                          <a:spcPct val="100000"/>
                        </a:lnSpc>
                        <a:buClr>
                          <a:srgbClr val="3f65aa"/>
                        </a:buClr>
                        <a:buFont typeface="Arial"/>
                        <a:buChar char="•"/>
                      </a:pPr>
                      <a:r>
                        <a:rPr b="0" lang="es-CO" sz="1600" strike="noStrike" u="none">
                          <a:solidFill>
                            <a:srgbClr val="002060"/>
                          </a:solidFill>
                          <a:effectLst/>
                          <a:uFillTx/>
                          <a:latin typeface="Arial"/>
                          <a:ea typeface="Arial"/>
                        </a:rPr>
                        <a:t>La escala de valoración es una herramienta que facilita los juicios sobre los desempeños de los estudiantes.</a:t>
                      </a:r>
                      <a:endParaRPr b="0" lang="es-CO" sz="1600" strike="noStrike" u="none">
                        <a:solidFill>
                          <a:srgbClr val="000000"/>
                        </a:solidFill>
                        <a:effectLst/>
                        <a:uFillTx/>
                        <a:latin typeface="Arial"/>
                      </a:endParaRPr>
                    </a:p>
                    <a:p>
                      <a:pPr marL="285840" indent="-184320" algn="just" defTabSz="914400">
                        <a:lnSpc>
                          <a:spcPct val="100000"/>
                        </a:lnSpc>
                        <a:tabLst>
                          <a:tab algn="l" pos="0"/>
                        </a:tabLst>
                      </a:pPr>
                      <a:endParaRPr b="0" lang="es-CO" sz="1600" strike="noStrike" u="none">
                        <a:solidFill>
                          <a:srgbClr val="000000"/>
                        </a:solidFill>
                        <a:effectLst/>
                        <a:uFillTx/>
                        <a:latin typeface="Arial"/>
                      </a:endParaRPr>
                    </a:p>
                    <a:p>
                      <a:pPr marL="285840" indent="-285840" algn="just" defTabSz="914400">
                        <a:lnSpc>
                          <a:spcPct val="100000"/>
                        </a:lnSpc>
                        <a:buClr>
                          <a:srgbClr val="3f65aa"/>
                        </a:buClr>
                        <a:buFont typeface="Arial"/>
                        <a:buChar char="•"/>
                        <a:tabLst>
                          <a:tab algn="l" pos="0"/>
                        </a:tabLst>
                      </a:pPr>
                      <a:r>
                        <a:rPr b="0" lang="es-CO" sz="1600" strike="noStrike" u="none">
                          <a:solidFill>
                            <a:srgbClr val="002060"/>
                          </a:solidFill>
                          <a:effectLst/>
                          <a:uFillTx/>
                          <a:latin typeface="Arial"/>
                          <a:ea typeface="Arial"/>
                        </a:rPr>
                        <a:t>Permite valorar el avance del estudiante con respecto a determinadas habilidades, conocimientos o destrezas, por lo cual los valores de la escala seleccionada deberán ser jerárquicos y ascendentes.</a:t>
                      </a:r>
                      <a:endParaRPr b="0" lang="es-CO" sz="1600" strike="noStrike" u="none">
                        <a:solidFill>
                          <a:srgbClr val="000000"/>
                        </a:solidFill>
                        <a:effectLst/>
                        <a:uFillTx/>
                        <a:latin typeface="Arial"/>
                      </a:endParaRPr>
                    </a:p>
                    <a:p>
                      <a:pPr marL="285840" indent="-184320" algn="just" defTabSz="914400">
                        <a:lnSpc>
                          <a:spcPct val="100000"/>
                        </a:lnSpc>
                        <a:tabLst>
                          <a:tab algn="l" pos="0"/>
                        </a:tabLst>
                      </a:pPr>
                      <a:endParaRPr b="0" lang="es-CO" sz="1600" strike="noStrike" u="none">
                        <a:solidFill>
                          <a:srgbClr val="000000"/>
                        </a:solidFill>
                        <a:effectLst/>
                        <a:uFillTx/>
                        <a:latin typeface="Arial"/>
                      </a:endParaRPr>
                    </a:p>
                    <a:p>
                      <a:pPr marL="285840" indent="-285840" algn="just" defTabSz="914400">
                        <a:lnSpc>
                          <a:spcPct val="100000"/>
                        </a:lnSpc>
                        <a:buClr>
                          <a:srgbClr val="3f65aa"/>
                        </a:buClr>
                        <a:buFont typeface="Arial"/>
                        <a:buChar char="•"/>
                        <a:tabLst>
                          <a:tab algn="l" pos="0"/>
                        </a:tabLst>
                      </a:pPr>
                      <a:r>
                        <a:rPr b="0" lang="es-CO" sz="1600" strike="noStrike" u="none">
                          <a:solidFill>
                            <a:srgbClr val="002060"/>
                          </a:solidFill>
                          <a:effectLst/>
                          <a:uFillTx/>
                          <a:latin typeface="Arial"/>
                          <a:ea typeface="Arial"/>
                        </a:rPr>
                        <a:t>Permite la sistematización del proceso evaluativo y la generación de los reportes con el nivel de avance, fortalezas, debilidades y recomendaciones.</a:t>
                      </a:r>
                      <a:endParaRPr b="0" lang="es-CO" sz="1600" strike="noStrike" u="none">
                        <a:solidFill>
                          <a:srgbClr val="000000"/>
                        </a:solidFill>
                        <a:effectLst/>
                        <a:uFillTx/>
                        <a:latin typeface="Arial"/>
                      </a:endParaRPr>
                    </a:p>
                  </a:txBody>
                  <a:tcPr anchor="t" marL="91440" marR="9144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chemeClr val="lt1"/>
                    </a:solidFill>
                  </a:tcPr>
                </a:tc>
                <a:tc>
                  <a:txBody>
                    <a:bodyPr anchor="t">
                      <a:noAutofit/>
                    </a:bodyPr>
                    <a:p>
                      <a:pPr marL="285840" indent="-285840" algn="just" defTabSz="914400">
                        <a:lnSpc>
                          <a:spcPct val="100000"/>
                        </a:lnSpc>
                        <a:buClr>
                          <a:srgbClr val="3f65aa"/>
                        </a:buClr>
                        <a:buFont typeface="Arial"/>
                        <a:buChar char="•"/>
                      </a:pPr>
                      <a:r>
                        <a:rPr b="0" lang="es-CO" sz="1600" strike="noStrike" u="none">
                          <a:solidFill>
                            <a:srgbClr val="002060"/>
                          </a:solidFill>
                          <a:effectLst/>
                          <a:uFillTx/>
                          <a:latin typeface="Arial"/>
                          <a:ea typeface="Arial"/>
                        </a:rPr>
                        <a:t>Establecer, previo a la definición de la escala valorativa, por cada área o asignatura, los </a:t>
                      </a:r>
                      <a:r>
                        <a:rPr b="1" lang="es-CO" sz="1600" strike="noStrike" u="none">
                          <a:solidFill>
                            <a:srgbClr val="002060"/>
                          </a:solidFill>
                          <a:effectLst/>
                          <a:uFillTx/>
                          <a:latin typeface="Arial"/>
                          <a:ea typeface="Arial"/>
                        </a:rPr>
                        <a:t>niveles de desempeño</a:t>
                      </a:r>
                      <a:r>
                        <a:rPr b="0" lang="es-CO" sz="1600" strike="noStrike" u="none">
                          <a:solidFill>
                            <a:srgbClr val="002060"/>
                          </a:solidFill>
                          <a:effectLst/>
                          <a:uFillTx/>
                          <a:latin typeface="Arial"/>
                          <a:ea typeface="Arial"/>
                        </a:rPr>
                        <a:t>, los cuales deberán describir cómo una destreza o habilidad va de un nivel inferior a uno superior. </a:t>
                      </a:r>
                      <a:endParaRPr b="0" lang="es-CO" sz="1600" strike="noStrike" u="none">
                        <a:solidFill>
                          <a:srgbClr val="000000"/>
                        </a:solidFill>
                        <a:effectLst/>
                        <a:uFillTx/>
                        <a:latin typeface="Arial"/>
                      </a:endParaRPr>
                    </a:p>
                    <a:p>
                      <a:pPr marL="285840" indent="-285840" algn="just" defTabSz="914400">
                        <a:lnSpc>
                          <a:spcPct val="100000"/>
                        </a:lnSpc>
                        <a:spcBef>
                          <a:spcPts val="1199"/>
                        </a:spcBef>
                        <a:buClr>
                          <a:srgbClr val="3f65aa"/>
                        </a:buClr>
                        <a:buFont typeface="Arial"/>
                        <a:buChar char="•"/>
                      </a:pPr>
                      <a:r>
                        <a:rPr b="1" lang="es-CO" sz="1600" strike="noStrike" u="none">
                          <a:solidFill>
                            <a:srgbClr val="002060"/>
                          </a:solidFill>
                          <a:effectLst/>
                          <a:uFillTx/>
                          <a:latin typeface="Arial"/>
                          <a:ea typeface="Arial"/>
                        </a:rPr>
                        <a:t>Mantener un orden progresivo</a:t>
                      </a:r>
                      <a:r>
                        <a:rPr b="0" lang="es-CO" sz="1600" strike="noStrike" u="none">
                          <a:solidFill>
                            <a:srgbClr val="002060"/>
                          </a:solidFill>
                          <a:effectLst/>
                          <a:uFillTx/>
                          <a:latin typeface="Arial"/>
                          <a:ea typeface="Arial"/>
                        </a:rPr>
                        <a:t>, es decir, el nivel de desempeño superior deberá considerar los rasgos, las características y aspectos de los niveles que le anteceden. </a:t>
                      </a:r>
                      <a:endParaRPr b="0" lang="es-CO" sz="1600" strike="noStrike" u="none">
                        <a:solidFill>
                          <a:srgbClr val="000000"/>
                        </a:solidFill>
                        <a:effectLst/>
                        <a:uFillTx/>
                        <a:latin typeface="Arial"/>
                      </a:endParaRPr>
                    </a:p>
                    <a:p>
                      <a:pPr marL="285840" indent="-285840" algn="just" defTabSz="914400">
                        <a:lnSpc>
                          <a:spcPct val="100000"/>
                        </a:lnSpc>
                        <a:spcBef>
                          <a:spcPts val="1199"/>
                        </a:spcBef>
                        <a:buClr>
                          <a:srgbClr val="3f65aa"/>
                        </a:buClr>
                        <a:buFont typeface="Arial"/>
                        <a:buChar char="•"/>
                      </a:pPr>
                      <a:r>
                        <a:rPr b="0" lang="es-CO" sz="1600" strike="noStrike" u="none">
                          <a:solidFill>
                            <a:srgbClr val="002060"/>
                          </a:solidFill>
                          <a:effectLst/>
                          <a:uFillTx/>
                          <a:latin typeface="Arial"/>
                          <a:ea typeface="Arial"/>
                        </a:rPr>
                        <a:t>Considerar que al definir una escala de valoración no basta con determinar el tipo de escala que se usará (numérica, ordinal, cualitativa, icónica, entre otras), es importante garantizar que la seleccionada es la que </a:t>
                      </a:r>
                      <a:r>
                        <a:rPr b="1" lang="es-CO" sz="1600" strike="noStrike" u="none">
                          <a:solidFill>
                            <a:srgbClr val="002060"/>
                          </a:solidFill>
                          <a:effectLst/>
                          <a:uFillTx/>
                          <a:latin typeface="Arial"/>
                          <a:ea typeface="Arial"/>
                        </a:rPr>
                        <a:t>facilita la valoración </a:t>
                      </a:r>
                      <a:r>
                        <a:rPr b="0" lang="es-CO" sz="1600" strike="noStrike" u="none">
                          <a:solidFill>
                            <a:srgbClr val="002060"/>
                          </a:solidFill>
                          <a:effectLst/>
                          <a:uFillTx/>
                          <a:latin typeface="Arial"/>
                          <a:ea typeface="Arial"/>
                        </a:rPr>
                        <a:t>del desempeño de los estudiantes.</a:t>
                      </a:r>
                      <a:endParaRPr b="0" lang="es-CO" sz="1600" strike="noStrike" u="none">
                        <a:solidFill>
                          <a:srgbClr val="000000"/>
                        </a:solidFill>
                        <a:effectLst/>
                        <a:uFillTx/>
                        <a:latin typeface="Arial"/>
                      </a:endParaRPr>
                    </a:p>
                  </a:txBody>
                  <a:tcPr anchor="t" marL="91440" marR="9144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chemeClr val="lt1"/>
                    </a:solidFill>
                  </a:tcPr>
                </a:tc>
              </a:tr>
            </a:tbl>
          </a:graphicData>
        </a:graphic>
      </p:graphicFrame>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3 CuadroTexto"/>
          <p:cNvSpPr/>
          <p:nvPr/>
        </p:nvSpPr>
        <p:spPr>
          <a:xfrm>
            <a:off x="3958560" y="534240"/>
            <a:ext cx="7281360" cy="83124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3. </a:t>
            </a:r>
            <a:r>
              <a:rPr b="1" lang="es-MX" sz="2400" strike="noStrike" u="sng">
                <a:solidFill>
                  <a:srgbClr val="00b050"/>
                </a:solidFill>
                <a:effectLst/>
                <a:uFillTx/>
                <a:latin typeface="Arial"/>
              </a:rPr>
              <a:t>Las estrategias de valoración integral de los desempeños de los estudiantes</a:t>
            </a:r>
            <a:endParaRPr b="0" lang="es-CO" sz="2400" strike="noStrike" u="none">
              <a:solidFill>
                <a:srgbClr val="000000"/>
              </a:solidFill>
              <a:effectLst/>
              <a:uFillTx/>
              <a:latin typeface="Arial"/>
            </a:endParaRPr>
          </a:p>
        </p:txBody>
      </p:sp>
      <p:sp>
        <p:nvSpPr>
          <p:cNvPr id="111" name="4 CuadroTexto"/>
          <p:cNvSpPr/>
          <p:nvPr/>
        </p:nvSpPr>
        <p:spPr>
          <a:xfrm>
            <a:off x="-51120" y="1397520"/>
            <a:ext cx="11773800" cy="8312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MX" sz="1600" strike="noStrike" u="none">
                <a:solidFill>
                  <a:schemeClr val="dk1"/>
                </a:solidFill>
                <a:effectLst/>
                <a:uFillTx/>
                <a:latin typeface="Arial"/>
                <a:ea typeface="Arial"/>
              </a:rPr>
              <a:t>Las actitudes permiten vislumbrar futuros comportamientos a partir de lo que se siente o representa sobre alguna situación o aspecto particular. La construcción de normas de convivencia se relaciona con la comprensión, asimilación y desenvolvimiento de manera apropiada, creando un buen clima escolar</a:t>
            </a:r>
            <a:endParaRPr b="0" lang="es-CO" sz="1600" strike="noStrike" u="none">
              <a:solidFill>
                <a:srgbClr val="000000"/>
              </a:solidFill>
              <a:effectLst/>
              <a:uFillTx/>
              <a:latin typeface="Arial"/>
            </a:endParaRPr>
          </a:p>
        </p:txBody>
      </p:sp>
      <p:sp>
        <p:nvSpPr>
          <p:cNvPr id="112" name="Google Shape;182;p48"/>
          <p:cNvSpPr/>
          <p:nvPr/>
        </p:nvSpPr>
        <p:spPr>
          <a:xfrm>
            <a:off x="241200" y="2361960"/>
            <a:ext cx="5854680" cy="327600"/>
          </a:xfrm>
          <a:prstGeom prst="rect">
            <a:avLst/>
          </a:prstGeom>
          <a:noFill/>
          <a:ln w="0">
            <a:noFill/>
          </a:ln>
        </p:spPr>
        <p:style>
          <a:lnRef idx="0"/>
          <a:fillRef idx="0"/>
          <a:effectRef idx="0"/>
          <a:fontRef idx="minor"/>
        </p:style>
        <p:txBody>
          <a:bodyPr anchor="t">
            <a:noAutofit/>
          </a:bodyPr>
          <a:p>
            <a:pPr defTabSz="914400">
              <a:lnSpc>
                <a:spcPct val="100000"/>
              </a:lnSpc>
              <a:tabLst>
                <a:tab algn="l" pos="0"/>
              </a:tabLst>
            </a:pPr>
            <a:r>
              <a:rPr b="1" lang="es-CO" sz="1800" strike="noStrike" u="none">
                <a:solidFill>
                  <a:srgbClr val="00b050"/>
                </a:solidFill>
                <a:effectLst/>
                <a:uFillTx/>
                <a:latin typeface="Arial"/>
                <a:ea typeface="Arial"/>
              </a:rPr>
              <a:t>Seguimiento al desarrollo de los estudiantes </a:t>
            </a:r>
            <a:endParaRPr b="0" lang="es-CO" sz="1800" strike="noStrike" u="none">
              <a:solidFill>
                <a:srgbClr val="000000"/>
              </a:solidFill>
              <a:effectLst/>
              <a:uFillTx/>
              <a:latin typeface="Arial"/>
            </a:endParaRPr>
          </a:p>
        </p:txBody>
      </p:sp>
      <p:sp>
        <p:nvSpPr>
          <p:cNvPr id="113" name="Google Shape;185;p48"/>
          <p:cNvSpPr/>
          <p:nvPr/>
        </p:nvSpPr>
        <p:spPr>
          <a:xfrm>
            <a:off x="651600" y="3220920"/>
            <a:ext cx="2936520" cy="1200600"/>
          </a:xfrm>
          <a:prstGeom prst="rect">
            <a:avLst/>
          </a:prstGeom>
          <a:solidFill>
            <a:schemeClr val="lt1"/>
          </a:solidFill>
          <a:ln w="9525">
            <a:solidFill>
              <a:srgbClr val="7030a0"/>
            </a:solidFill>
            <a:round/>
          </a:ln>
        </p:spPr>
        <p:style>
          <a:lnRef idx="0"/>
          <a:fillRef idx="0"/>
          <a:effectRef idx="0"/>
          <a:fontRef idx="minor"/>
        </p:style>
        <p:txBody>
          <a:bodyPr anchor="t">
            <a:spAutoFit/>
          </a:bodyPr>
          <a:p>
            <a:pPr algn="just" defTabSz="914400">
              <a:lnSpc>
                <a:spcPct val="100000"/>
              </a:lnSpc>
              <a:tabLst>
                <a:tab algn="l" pos="0"/>
              </a:tabLst>
            </a:pPr>
            <a:r>
              <a:rPr b="0" lang="es-CO" sz="1800" strike="noStrike" u="none">
                <a:solidFill>
                  <a:srgbClr val="002060"/>
                </a:solidFill>
                <a:effectLst/>
                <a:uFillTx/>
                <a:latin typeface="Arial"/>
                <a:ea typeface="Arial"/>
              </a:rPr>
              <a:t>Estipule y describa el seguimiento al desarrollo de los estudiantes en sus diferentes dimensiones</a:t>
            </a:r>
            <a:endParaRPr b="0" lang="es-CO" sz="1800" strike="noStrike" u="none">
              <a:solidFill>
                <a:srgbClr val="000000"/>
              </a:solidFill>
              <a:effectLst/>
              <a:uFillTx/>
              <a:latin typeface="Arial"/>
            </a:endParaRPr>
          </a:p>
        </p:txBody>
      </p:sp>
      <p:sp>
        <p:nvSpPr>
          <p:cNvPr id="114" name="Google Shape;186;p48"/>
          <p:cNvSpPr/>
          <p:nvPr/>
        </p:nvSpPr>
        <p:spPr>
          <a:xfrm>
            <a:off x="8758440" y="2449080"/>
            <a:ext cx="2647080" cy="107784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0" lang="es-CO" sz="1600" strike="noStrike" u="none">
                <a:solidFill>
                  <a:srgbClr val="002060"/>
                </a:solidFill>
                <a:effectLst/>
                <a:uFillTx/>
                <a:latin typeface="Arial"/>
                <a:ea typeface="Arial"/>
              </a:rPr>
              <a:t>Competencias ciudadanas y los fines y objetivos de cada institución</a:t>
            </a:r>
            <a:endParaRPr b="0" lang="es-CO" sz="1600" strike="noStrike" u="none">
              <a:solidFill>
                <a:srgbClr val="000000"/>
              </a:solidFill>
              <a:effectLst/>
              <a:uFillTx/>
              <a:latin typeface="Arial"/>
            </a:endParaRPr>
          </a:p>
        </p:txBody>
      </p:sp>
      <p:sp>
        <p:nvSpPr>
          <p:cNvPr id="115" name="Google Shape;187;p48"/>
          <p:cNvSpPr/>
          <p:nvPr/>
        </p:nvSpPr>
        <p:spPr>
          <a:xfrm>
            <a:off x="8738280" y="3626640"/>
            <a:ext cx="2687760" cy="54360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Educación en valores</a:t>
            </a:r>
            <a:endParaRPr b="0" lang="es-CO" sz="1600" strike="noStrike" u="none">
              <a:solidFill>
                <a:srgbClr val="000000"/>
              </a:solidFill>
              <a:effectLst/>
              <a:uFillTx/>
              <a:latin typeface="Arial"/>
            </a:endParaRPr>
          </a:p>
        </p:txBody>
      </p:sp>
      <p:sp>
        <p:nvSpPr>
          <p:cNvPr id="116" name="Google Shape;188;p48"/>
          <p:cNvSpPr/>
          <p:nvPr/>
        </p:nvSpPr>
        <p:spPr>
          <a:xfrm>
            <a:off x="8738280" y="4290120"/>
            <a:ext cx="2712600" cy="54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Construcción de normas de convivencia</a:t>
            </a:r>
            <a:endParaRPr b="0" lang="es-CO" sz="1600" strike="noStrike" u="none">
              <a:solidFill>
                <a:srgbClr val="000000"/>
              </a:solidFill>
              <a:effectLst/>
              <a:uFillTx/>
              <a:latin typeface="Arial"/>
            </a:endParaRPr>
          </a:p>
        </p:txBody>
      </p:sp>
      <p:sp>
        <p:nvSpPr>
          <p:cNvPr id="117" name="Google Shape;189;p48"/>
          <p:cNvSpPr/>
          <p:nvPr/>
        </p:nvSpPr>
        <p:spPr>
          <a:xfrm>
            <a:off x="8738280" y="4943160"/>
            <a:ext cx="2687760" cy="57672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Evaluación de actitudes</a:t>
            </a:r>
            <a:endParaRPr b="0" lang="es-CO" sz="1600" strike="noStrike" u="none">
              <a:solidFill>
                <a:srgbClr val="000000"/>
              </a:solidFill>
              <a:effectLst/>
              <a:uFillTx/>
              <a:latin typeface="Arial"/>
            </a:endParaRPr>
          </a:p>
        </p:txBody>
      </p:sp>
      <p:grpSp>
        <p:nvGrpSpPr>
          <p:cNvPr id="118" name="Google Shape;191;p48"/>
          <p:cNvGrpSpPr/>
          <p:nvPr/>
        </p:nvGrpSpPr>
        <p:grpSpPr>
          <a:xfrm>
            <a:off x="4163760" y="2529360"/>
            <a:ext cx="3916440" cy="3227760"/>
            <a:chOff x="4163760" y="2529360"/>
            <a:chExt cx="3916440" cy="3227760"/>
          </a:xfrm>
        </p:grpSpPr>
        <p:sp>
          <p:nvSpPr>
            <p:cNvPr id="119" name="Google Shape;192;p48"/>
            <p:cNvSpPr/>
            <p:nvPr/>
          </p:nvSpPr>
          <p:spPr>
            <a:xfrm>
              <a:off x="5551200" y="2529360"/>
              <a:ext cx="1141920" cy="974880"/>
            </a:xfrm>
            <a:prstGeom prst="ellipse">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20" name="Google Shape;193;p48"/>
            <p:cNvSpPr/>
            <p:nvPr/>
          </p:nvSpPr>
          <p:spPr>
            <a:xfrm>
              <a:off x="5718240" y="2672280"/>
              <a:ext cx="807480" cy="689400"/>
            </a:xfrm>
            <a:prstGeom prst="rect">
              <a:avLst/>
            </a:prstGeom>
            <a:solidFill>
              <a:srgbClr val="00b050"/>
            </a:solidFill>
            <a:ln w="0">
              <a:noFill/>
            </a:ln>
          </p:spPr>
          <p:style>
            <a:lnRef idx="0"/>
            <a:fillRef idx="0"/>
            <a:effectRef idx="0"/>
            <a:fontRef idx="minor"/>
          </p:style>
          <p:txBody>
            <a:bodyPr lIns="17640" rIns="17640" tIns="17640" bIns="17640" anchor="ctr">
              <a:noAutofit/>
            </a:bodyPr>
            <a:p>
              <a:pPr algn="ctr" defTabSz="914400">
                <a:lnSpc>
                  <a:spcPct val="90000"/>
                </a:lnSpc>
                <a:tabLst>
                  <a:tab algn="l" pos="0"/>
                </a:tabLst>
              </a:pPr>
              <a:r>
                <a:rPr b="0" lang="es-CO" sz="1400" strike="noStrike" u="none">
                  <a:solidFill>
                    <a:schemeClr val="lt1"/>
                  </a:solidFill>
                  <a:effectLst/>
                  <a:uFillTx/>
                  <a:latin typeface="Calibri"/>
                  <a:ea typeface="Calibri"/>
                </a:rPr>
                <a:t>Emocional</a:t>
              </a:r>
              <a:endParaRPr b="0" lang="es-CO" sz="1400" strike="noStrike" u="none">
                <a:solidFill>
                  <a:srgbClr val="ffffff"/>
                </a:solidFill>
                <a:effectLst/>
                <a:uFillTx/>
                <a:latin typeface="Arial"/>
              </a:endParaRPr>
            </a:p>
          </p:txBody>
        </p:sp>
        <p:sp>
          <p:nvSpPr>
            <p:cNvPr id="121" name="Google Shape;194;p48"/>
            <p:cNvSpPr/>
            <p:nvPr/>
          </p:nvSpPr>
          <p:spPr>
            <a:xfrm rot="2160000">
              <a:off x="6657480" y="3278160"/>
              <a:ext cx="302760" cy="328680"/>
            </a:xfrm>
            <a:prstGeom prst="rightArrow">
              <a:avLst>
                <a:gd name="adj1" fmla="val 60000"/>
                <a:gd name="adj2" fmla="val 50000"/>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22" name="Google Shape;195;p48"/>
            <p:cNvSpPr/>
            <p:nvPr/>
          </p:nvSpPr>
          <p:spPr>
            <a:xfrm rot="2160000">
              <a:off x="6665760" y="3321000"/>
              <a:ext cx="212040" cy="197280"/>
            </a:xfrm>
            <a:prstGeom prst="rect">
              <a:avLst/>
            </a:prstGeom>
            <a:solidFill>
              <a:srgbClr val="00b050"/>
            </a:solidFill>
            <a:ln w="0">
              <a:noFill/>
            </a:ln>
          </p:spPr>
          <p:style>
            <a:lnRef idx="0"/>
            <a:fillRef idx="0"/>
            <a:effectRef idx="0"/>
            <a:fontRef idx="minor"/>
          </p:style>
          <p:txBody>
            <a:bodyPr lIns="0" rIns="0" tIns="0" bIns="0" anchor="ctr">
              <a:noAutofit/>
            </a:bodyPr>
            <a:p>
              <a:pPr algn="ctr" defTabSz="914400">
                <a:lnSpc>
                  <a:spcPct val="90000"/>
                </a:lnSpc>
                <a:tabLst>
                  <a:tab algn="l" pos="0"/>
                </a:tabLst>
              </a:pPr>
              <a:endParaRPr b="0" lang="es-CO" sz="1200" strike="noStrike" u="none">
                <a:solidFill>
                  <a:schemeClr val="lt1"/>
                </a:solidFill>
                <a:effectLst/>
                <a:uFillTx/>
                <a:latin typeface="Calibri"/>
                <a:ea typeface="Calibri"/>
              </a:endParaRPr>
            </a:p>
          </p:txBody>
        </p:sp>
        <p:sp>
          <p:nvSpPr>
            <p:cNvPr id="123" name="Google Shape;196;p48"/>
            <p:cNvSpPr/>
            <p:nvPr/>
          </p:nvSpPr>
          <p:spPr>
            <a:xfrm>
              <a:off x="6938280" y="3389760"/>
              <a:ext cx="1141920" cy="974880"/>
            </a:xfrm>
            <a:prstGeom prst="ellipse">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24" name="Google Shape;197;p48"/>
            <p:cNvSpPr/>
            <p:nvPr/>
          </p:nvSpPr>
          <p:spPr>
            <a:xfrm>
              <a:off x="7105680" y="3532680"/>
              <a:ext cx="807480" cy="689400"/>
            </a:xfrm>
            <a:prstGeom prst="rect">
              <a:avLst/>
            </a:prstGeom>
            <a:solidFill>
              <a:srgbClr val="00b050"/>
            </a:solidFill>
            <a:ln w="0">
              <a:noFill/>
            </a:ln>
          </p:spPr>
          <p:style>
            <a:lnRef idx="0"/>
            <a:fillRef idx="0"/>
            <a:effectRef idx="0"/>
            <a:fontRef idx="minor"/>
          </p:style>
          <p:txBody>
            <a:bodyPr lIns="17640" rIns="17640" tIns="17640" bIns="17640" anchor="ctr">
              <a:noAutofit/>
            </a:bodyPr>
            <a:p>
              <a:pPr algn="ctr" defTabSz="914400">
                <a:lnSpc>
                  <a:spcPct val="90000"/>
                </a:lnSpc>
                <a:tabLst>
                  <a:tab algn="l" pos="0"/>
                </a:tabLst>
              </a:pPr>
              <a:r>
                <a:rPr b="0" lang="es-CO" sz="1400" strike="noStrike" u="none">
                  <a:solidFill>
                    <a:schemeClr val="lt1"/>
                  </a:solidFill>
                  <a:effectLst/>
                  <a:uFillTx/>
                  <a:latin typeface="Calibri"/>
                  <a:ea typeface="Calibri"/>
                </a:rPr>
                <a:t>Social </a:t>
              </a:r>
              <a:endParaRPr b="0" lang="es-CO" sz="1400" strike="noStrike" u="none">
                <a:solidFill>
                  <a:srgbClr val="ffffff"/>
                </a:solidFill>
                <a:effectLst/>
                <a:uFillTx/>
                <a:latin typeface="Arial"/>
              </a:endParaRPr>
            </a:p>
          </p:txBody>
        </p:sp>
        <p:sp>
          <p:nvSpPr>
            <p:cNvPr id="125" name="Google Shape;198;p48"/>
            <p:cNvSpPr/>
            <p:nvPr/>
          </p:nvSpPr>
          <p:spPr>
            <a:xfrm rot="6480000">
              <a:off x="7118280" y="4374000"/>
              <a:ext cx="258480" cy="385200"/>
            </a:xfrm>
            <a:prstGeom prst="rightArrow">
              <a:avLst>
                <a:gd name="adj1" fmla="val 60000"/>
                <a:gd name="adj2" fmla="val 50000"/>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26" name="Google Shape;199;p48"/>
            <p:cNvSpPr/>
            <p:nvPr/>
          </p:nvSpPr>
          <p:spPr>
            <a:xfrm rot="17280000">
              <a:off x="7155000" y="4430880"/>
              <a:ext cx="212040" cy="197280"/>
            </a:xfrm>
            <a:prstGeom prst="rect">
              <a:avLst/>
            </a:prstGeom>
            <a:solidFill>
              <a:srgbClr val="00b050"/>
            </a:solidFill>
            <a:ln w="0">
              <a:noFill/>
            </a:ln>
          </p:spPr>
          <p:style>
            <a:lnRef idx="0"/>
            <a:fillRef idx="0"/>
            <a:effectRef idx="0"/>
            <a:fontRef idx="minor"/>
          </p:style>
          <p:txBody>
            <a:bodyPr lIns="0" rIns="0" tIns="0" bIns="0" anchor="ctr">
              <a:noAutofit/>
            </a:bodyPr>
            <a:p>
              <a:pPr algn="ctr" defTabSz="914400">
                <a:lnSpc>
                  <a:spcPct val="90000"/>
                </a:lnSpc>
                <a:tabLst>
                  <a:tab algn="l" pos="0"/>
                </a:tabLst>
              </a:pPr>
              <a:endParaRPr b="0" lang="es-CO" sz="1200" strike="noStrike" u="none">
                <a:solidFill>
                  <a:schemeClr val="lt1"/>
                </a:solidFill>
                <a:effectLst/>
                <a:uFillTx/>
                <a:latin typeface="Calibri"/>
                <a:ea typeface="Calibri"/>
              </a:endParaRPr>
            </a:p>
          </p:txBody>
        </p:sp>
        <p:sp>
          <p:nvSpPr>
            <p:cNvPr id="127" name="Google Shape;200;p48"/>
            <p:cNvSpPr/>
            <p:nvPr/>
          </p:nvSpPr>
          <p:spPr>
            <a:xfrm>
              <a:off x="6408360" y="4782240"/>
              <a:ext cx="1141920" cy="974880"/>
            </a:xfrm>
            <a:prstGeom prst="ellipse">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28" name="Google Shape;201;p48"/>
            <p:cNvSpPr/>
            <p:nvPr/>
          </p:nvSpPr>
          <p:spPr>
            <a:xfrm>
              <a:off x="6575760" y="4924800"/>
              <a:ext cx="807480" cy="689400"/>
            </a:xfrm>
            <a:prstGeom prst="rect">
              <a:avLst/>
            </a:prstGeom>
            <a:solidFill>
              <a:srgbClr val="00b050"/>
            </a:solidFill>
            <a:ln w="0">
              <a:noFill/>
            </a:ln>
          </p:spPr>
          <p:style>
            <a:lnRef idx="0"/>
            <a:fillRef idx="0"/>
            <a:effectRef idx="0"/>
            <a:fontRef idx="minor"/>
          </p:style>
          <p:txBody>
            <a:bodyPr lIns="17640" rIns="17640" tIns="17640" bIns="17640" anchor="ctr">
              <a:noAutofit/>
            </a:bodyPr>
            <a:p>
              <a:pPr algn="ctr" defTabSz="914400">
                <a:lnSpc>
                  <a:spcPct val="90000"/>
                </a:lnSpc>
                <a:tabLst>
                  <a:tab algn="l" pos="0"/>
                </a:tabLst>
              </a:pPr>
              <a:r>
                <a:rPr b="0" lang="es-CO" sz="1400" strike="noStrike" u="none">
                  <a:solidFill>
                    <a:schemeClr val="lt1"/>
                  </a:solidFill>
                  <a:effectLst/>
                  <a:uFillTx/>
                  <a:latin typeface="Calibri"/>
                  <a:ea typeface="Calibri"/>
                </a:rPr>
                <a:t>Proyecto de Vida</a:t>
              </a:r>
              <a:endParaRPr b="0" lang="es-CO" sz="1400" strike="noStrike" u="none">
                <a:solidFill>
                  <a:srgbClr val="ffffff"/>
                </a:solidFill>
                <a:effectLst/>
                <a:uFillTx/>
                <a:latin typeface="Arial"/>
              </a:endParaRPr>
            </a:p>
          </p:txBody>
        </p:sp>
        <p:sp>
          <p:nvSpPr>
            <p:cNvPr id="129" name="Google Shape;202;p48"/>
            <p:cNvSpPr/>
            <p:nvPr/>
          </p:nvSpPr>
          <p:spPr>
            <a:xfrm rot="10800000">
              <a:off x="5979600" y="5105520"/>
              <a:ext cx="302760" cy="328680"/>
            </a:xfrm>
            <a:prstGeom prst="rightArrow">
              <a:avLst>
                <a:gd name="adj1" fmla="val 60000"/>
                <a:gd name="adj2" fmla="val 50000"/>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30" name="Google Shape;203;p48"/>
            <p:cNvSpPr/>
            <p:nvPr/>
          </p:nvSpPr>
          <p:spPr>
            <a:xfrm>
              <a:off x="6070320" y="5171040"/>
              <a:ext cx="212040" cy="197280"/>
            </a:xfrm>
            <a:prstGeom prst="rect">
              <a:avLst/>
            </a:prstGeom>
            <a:solidFill>
              <a:srgbClr val="00b050"/>
            </a:solidFill>
            <a:ln w="0">
              <a:noFill/>
            </a:ln>
          </p:spPr>
          <p:style>
            <a:lnRef idx="0"/>
            <a:fillRef idx="0"/>
            <a:effectRef idx="0"/>
            <a:fontRef idx="minor"/>
          </p:style>
          <p:txBody>
            <a:bodyPr lIns="0" rIns="0" tIns="0" bIns="0" anchor="ctr">
              <a:noAutofit/>
            </a:bodyPr>
            <a:p>
              <a:pPr algn="ctr" defTabSz="914400">
                <a:lnSpc>
                  <a:spcPct val="90000"/>
                </a:lnSpc>
                <a:tabLst>
                  <a:tab algn="l" pos="0"/>
                </a:tabLst>
              </a:pPr>
              <a:endParaRPr b="0" lang="es-CO" sz="1200" strike="noStrike" u="none">
                <a:solidFill>
                  <a:schemeClr val="lt1"/>
                </a:solidFill>
                <a:effectLst/>
                <a:uFillTx/>
                <a:latin typeface="Calibri"/>
                <a:ea typeface="Calibri"/>
              </a:endParaRPr>
            </a:p>
          </p:txBody>
        </p:sp>
        <p:sp>
          <p:nvSpPr>
            <p:cNvPr id="131" name="Google Shape;204;p48"/>
            <p:cNvSpPr/>
            <p:nvPr/>
          </p:nvSpPr>
          <p:spPr>
            <a:xfrm>
              <a:off x="4693680" y="4782240"/>
              <a:ext cx="1141920" cy="974880"/>
            </a:xfrm>
            <a:prstGeom prst="ellipse">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32" name="Google Shape;205;p48"/>
            <p:cNvSpPr/>
            <p:nvPr/>
          </p:nvSpPr>
          <p:spPr>
            <a:xfrm>
              <a:off x="4861080" y="4924800"/>
              <a:ext cx="807480" cy="689400"/>
            </a:xfrm>
            <a:prstGeom prst="rect">
              <a:avLst/>
            </a:prstGeom>
            <a:solidFill>
              <a:srgbClr val="00b050"/>
            </a:solidFill>
            <a:ln w="0">
              <a:noFill/>
            </a:ln>
          </p:spPr>
          <p:style>
            <a:lnRef idx="0"/>
            <a:fillRef idx="0"/>
            <a:effectRef idx="0"/>
            <a:fontRef idx="minor"/>
          </p:style>
          <p:txBody>
            <a:bodyPr lIns="17640" rIns="17640" tIns="17640" bIns="17640" anchor="ctr">
              <a:noAutofit/>
            </a:bodyPr>
            <a:p>
              <a:pPr algn="ctr" defTabSz="914400">
                <a:lnSpc>
                  <a:spcPct val="90000"/>
                </a:lnSpc>
                <a:tabLst>
                  <a:tab algn="l" pos="0"/>
                </a:tabLst>
              </a:pPr>
              <a:r>
                <a:rPr b="0" lang="es-CO" sz="1400" strike="noStrike" u="none">
                  <a:solidFill>
                    <a:schemeClr val="lt1"/>
                  </a:solidFill>
                  <a:effectLst/>
                  <a:uFillTx/>
                  <a:latin typeface="Calibri"/>
                  <a:ea typeface="Calibri"/>
                </a:rPr>
                <a:t>Física</a:t>
              </a:r>
              <a:endParaRPr b="0" lang="es-CO" sz="1400" strike="noStrike" u="none">
                <a:solidFill>
                  <a:srgbClr val="ffffff"/>
                </a:solidFill>
                <a:effectLst/>
                <a:uFillTx/>
                <a:latin typeface="Arial"/>
              </a:endParaRPr>
            </a:p>
          </p:txBody>
        </p:sp>
        <p:sp>
          <p:nvSpPr>
            <p:cNvPr id="133" name="Google Shape;206;p48"/>
            <p:cNvSpPr/>
            <p:nvPr/>
          </p:nvSpPr>
          <p:spPr>
            <a:xfrm rot="15120000">
              <a:off x="4851000" y="4416480"/>
              <a:ext cx="302760" cy="328680"/>
            </a:xfrm>
            <a:prstGeom prst="rightArrow">
              <a:avLst>
                <a:gd name="adj1" fmla="val 60000"/>
                <a:gd name="adj2" fmla="val 50000"/>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34" name="Google Shape;207;p48"/>
            <p:cNvSpPr/>
            <p:nvPr/>
          </p:nvSpPr>
          <p:spPr>
            <a:xfrm rot="4320000">
              <a:off x="4926240" y="4501440"/>
              <a:ext cx="180720" cy="231120"/>
            </a:xfrm>
            <a:prstGeom prst="rect">
              <a:avLst/>
            </a:prstGeom>
            <a:solidFill>
              <a:srgbClr val="00b050"/>
            </a:solidFill>
            <a:ln w="0">
              <a:noFill/>
            </a:ln>
          </p:spPr>
          <p:style>
            <a:lnRef idx="0"/>
            <a:fillRef idx="0"/>
            <a:effectRef idx="0"/>
            <a:fontRef idx="minor"/>
          </p:style>
          <p:txBody>
            <a:bodyPr lIns="0" rIns="0" tIns="0" bIns="0" anchor="ctr">
              <a:noAutofit/>
            </a:bodyPr>
            <a:p>
              <a:pPr algn="ctr" defTabSz="914400">
                <a:lnSpc>
                  <a:spcPct val="90000"/>
                </a:lnSpc>
                <a:tabLst>
                  <a:tab algn="l" pos="0"/>
                </a:tabLst>
              </a:pPr>
              <a:endParaRPr b="0" lang="es-CO" sz="1200" strike="noStrike" u="none">
                <a:solidFill>
                  <a:schemeClr val="lt1"/>
                </a:solidFill>
                <a:effectLst/>
                <a:uFillTx/>
                <a:latin typeface="Calibri"/>
                <a:ea typeface="Calibri"/>
              </a:endParaRPr>
            </a:p>
          </p:txBody>
        </p:sp>
        <p:sp>
          <p:nvSpPr>
            <p:cNvPr id="135" name="Google Shape;208;p48"/>
            <p:cNvSpPr/>
            <p:nvPr/>
          </p:nvSpPr>
          <p:spPr>
            <a:xfrm>
              <a:off x="4163760" y="3389760"/>
              <a:ext cx="1141920" cy="974880"/>
            </a:xfrm>
            <a:prstGeom prst="ellipse">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36" name="Google Shape;209;p48"/>
            <p:cNvSpPr/>
            <p:nvPr/>
          </p:nvSpPr>
          <p:spPr>
            <a:xfrm>
              <a:off x="4331160" y="3532680"/>
              <a:ext cx="807480" cy="689400"/>
            </a:xfrm>
            <a:prstGeom prst="rect">
              <a:avLst/>
            </a:prstGeom>
            <a:solidFill>
              <a:srgbClr val="00b050"/>
            </a:solidFill>
            <a:ln w="0">
              <a:noFill/>
            </a:ln>
          </p:spPr>
          <p:style>
            <a:lnRef idx="0"/>
            <a:fillRef idx="0"/>
            <a:effectRef idx="0"/>
            <a:fontRef idx="minor"/>
          </p:style>
          <p:txBody>
            <a:bodyPr lIns="17640" rIns="17640" tIns="17640" bIns="17640" anchor="ctr">
              <a:noAutofit/>
            </a:bodyPr>
            <a:p>
              <a:pPr algn="ctr" defTabSz="914400">
                <a:lnSpc>
                  <a:spcPct val="90000"/>
                </a:lnSpc>
                <a:tabLst>
                  <a:tab algn="l" pos="0"/>
                </a:tabLst>
              </a:pPr>
              <a:r>
                <a:rPr b="0" lang="es-CO" sz="1400" strike="noStrike" u="none">
                  <a:solidFill>
                    <a:schemeClr val="lt1"/>
                  </a:solidFill>
                  <a:effectLst/>
                  <a:uFillTx/>
                  <a:latin typeface="Calibri"/>
                  <a:ea typeface="Calibri"/>
                </a:rPr>
                <a:t>Cognitiva </a:t>
              </a:r>
              <a:endParaRPr b="0" lang="es-CO" sz="1400" strike="noStrike" u="none">
                <a:solidFill>
                  <a:srgbClr val="ffffff"/>
                </a:solidFill>
                <a:effectLst/>
                <a:uFillTx/>
                <a:latin typeface="Arial"/>
              </a:endParaRPr>
            </a:p>
          </p:txBody>
        </p:sp>
        <p:sp>
          <p:nvSpPr>
            <p:cNvPr id="137" name="Google Shape;210;p48"/>
            <p:cNvSpPr/>
            <p:nvPr/>
          </p:nvSpPr>
          <p:spPr>
            <a:xfrm rot="19440000">
              <a:off x="5270040" y="3287160"/>
              <a:ext cx="302760" cy="328680"/>
            </a:xfrm>
            <a:prstGeom prst="rightArrow">
              <a:avLst>
                <a:gd name="adj1" fmla="val 60000"/>
                <a:gd name="adj2" fmla="val 50000"/>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38" name="Google Shape;211;p48"/>
            <p:cNvSpPr/>
            <p:nvPr/>
          </p:nvSpPr>
          <p:spPr>
            <a:xfrm rot="19440000">
              <a:off x="5278320" y="3375720"/>
              <a:ext cx="212040" cy="197280"/>
            </a:xfrm>
            <a:prstGeom prst="rect">
              <a:avLst/>
            </a:prstGeom>
            <a:solidFill>
              <a:srgbClr val="00b050"/>
            </a:solidFill>
            <a:ln w="0">
              <a:noFill/>
            </a:ln>
          </p:spPr>
          <p:style>
            <a:lnRef idx="0"/>
            <a:fillRef idx="0"/>
            <a:effectRef idx="0"/>
            <a:fontRef idx="minor"/>
          </p:style>
          <p:txBody>
            <a:bodyPr lIns="0" rIns="0" tIns="0" bIns="0" anchor="ctr">
              <a:noAutofit/>
            </a:bodyPr>
            <a:p>
              <a:pPr algn="ctr" defTabSz="914400">
                <a:lnSpc>
                  <a:spcPct val="90000"/>
                </a:lnSpc>
                <a:tabLst>
                  <a:tab algn="l" pos="0"/>
                </a:tabLst>
              </a:pPr>
              <a:endParaRPr b="0" lang="es-CO" sz="1200" strike="noStrike" u="none">
                <a:solidFill>
                  <a:schemeClr val="lt1"/>
                </a:solidFill>
                <a:effectLst/>
                <a:uFillTx/>
                <a:latin typeface="Calibri"/>
                <a:ea typeface="Calibri"/>
              </a:endParaRPr>
            </a:p>
          </p:txBody>
        </p:sp>
      </p:gr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3 CuadroTexto"/>
          <p:cNvSpPr/>
          <p:nvPr/>
        </p:nvSpPr>
        <p:spPr>
          <a:xfrm>
            <a:off x="3318840" y="534240"/>
            <a:ext cx="8534160" cy="83124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4. </a:t>
            </a:r>
            <a:r>
              <a:rPr b="1" lang="es-MX" sz="2400" strike="noStrike" u="sng">
                <a:solidFill>
                  <a:srgbClr val="00b050"/>
                </a:solidFill>
                <a:effectLst/>
                <a:uFillTx/>
                <a:latin typeface="Arial"/>
              </a:rPr>
              <a:t>Las acciones de seguimiento para el mejoramiento de los desempeños de los estudiantes durante año escolar</a:t>
            </a:r>
            <a:endParaRPr b="0" lang="es-CO" sz="2400" strike="noStrike" u="none">
              <a:solidFill>
                <a:srgbClr val="000000"/>
              </a:solidFill>
              <a:effectLst/>
              <a:uFillTx/>
              <a:latin typeface="Arial"/>
            </a:endParaRPr>
          </a:p>
        </p:txBody>
      </p:sp>
      <p:sp>
        <p:nvSpPr>
          <p:cNvPr id="140" name="Google Shape;223;p49"/>
          <p:cNvSpPr/>
          <p:nvPr/>
        </p:nvSpPr>
        <p:spPr>
          <a:xfrm>
            <a:off x="339120" y="1609920"/>
            <a:ext cx="8742960" cy="322920"/>
          </a:xfrm>
          <a:prstGeom prst="rect">
            <a:avLst/>
          </a:prstGeom>
          <a:noFill/>
          <a:ln w="0">
            <a:noFill/>
          </a:ln>
        </p:spPr>
        <p:style>
          <a:lnRef idx="0"/>
          <a:fillRef idx="0"/>
          <a:effectRef idx="0"/>
          <a:fontRef idx="minor"/>
        </p:style>
        <p:txBody>
          <a:bodyPr anchor="t">
            <a:noAutofit/>
          </a:bodyPr>
          <a:p>
            <a:pPr defTabSz="914400">
              <a:lnSpc>
                <a:spcPct val="100000"/>
              </a:lnSpc>
              <a:tabLst>
                <a:tab algn="l" pos="0"/>
              </a:tabLst>
            </a:pPr>
            <a:r>
              <a:rPr b="1" lang="es-CO" sz="1800" strike="noStrike" u="none">
                <a:solidFill>
                  <a:srgbClr val="00b050"/>
                </a:solidFill>
                <a:effectLst/>
                <a:uFillTx/>
                <a:latin typeface="Arial"/>
                <a:ea typeface="Arial"/>
              </a:rPr>
              <a:t>Características de las estrategias y acciones de seguimiento</a:t>
            </a:r>
            <a:endParaRPr b="0" lang="es-CO" sz="1800" strike="noStrike" u="none">
              <a:solidFill>
                <a:srgbClr val="000000"/>
              </a:solidFill>
              <a:effectLst/>
              <a:uFillTx/>
              <a:latin typeface="Arial"/>
            </a:endParaRPr>
          </a:p>
        </p:txBody>
      </p:sp>
      <p:sp>
        <p:nvSpPr>
          <p:cNvPr id="141" name="Google Shape;226;p49"/>
          <p:cNvSpPr/>
          <p:nvPr/>
        </p:nvSpPr>
        <p:spPr>
          <a:xfrm>
            <a:off x="339120" y="3123000"/>
            <a:ext cx="1995840" cy="369720"/>
          </a:xfrm>
          <a:prstGeom prst="rect">
            <a:avLst/>
          </a:prstGeom>
          <a:solidFill>
            <a:schemeClr val="lt1"/>
          </a:solidFill>
          <a:ln w="9525">
            <a:solidFill>
              <a:srgbClr val="7030a0"/>
            </a:solidFill>
            <a:round/>
          </a:ln>
        </p:spPr>
        <p:style>
          <a:lnRef idx="0"/>
          <a:fillRef idx="0"/>
          <a:effectRef idx="0"/>
          <a:fontRef idx="minor"/>
        </p:style>
        <p:txBody>
          <a:bodyPr anchor="t">
            <a:spAutoFit/>
          </a:bodyPr>
          <a:p>
            <a:pPr defTabSz="914400">
              <a:lnSpc>
                <a:spcPct val="100000"/>
              </a:lnSpc>
              <a:tabLst>
                <a:tab algn="l" pos="0"/>
              </a:tabLst>
            </a:pPr>
            <a:r>
              <a:rPr b="1" lang="es-CO" sz="1800" strike="noStrike" u="none">
                <a:solidFill>
                  <a:srgbClr val="002060"/>
                </a:solidFill>
                <a:effectLst/>
                <a:uFillTx/>
                <a:latin typeface="Arial"/>
                <a:ea typeface="Arial"/>
              </a:rPr>
              <a:t>Características</a:t>
            </a:r>
            <a:endParaRPr b="0" lang="es-CO" sz="1800" strike="noStrike" u="none">
              <a:solidFill>
                <a:srgbClr val="000000"/>
              </a:solidFill>
              <a:effectLst/>
              <a:uFillTx/>
              <a:latin typeface="Arial"/>
            </a:endParaRPr>
          </a:p>
        </p:txBody>
      </p:sp>
      <p:sp>
        <p:nvSpPr>
          <p:cNvPr id="142" name="Google Shape;227;p49"/>
          <p:cNvSpPr/>
          <p:nvPr/>
        </p:nvSpPr>
        <p:spPr>
          <a:xfrm>
            <a:off x="2749320" y="1991520"/>
            <a:ext cx="2749320" cy="8704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No deben ser las mismas con las que se realiza la evaluación en el aula.</a:t>
            </a:r>
            <a:endParaRPr b="0" lang="es-CO" sz="1600" strike="noStrike" u="none">
              <a:solidFill>
                <a:srgbClr val="000000"/>
              </a:solidFill>
              <a:effectLst/>
              <a:uFillTx/>
              <a:latin typeface="Arial"/>
            </a:endParaRPr>
          </a:p>
        </p:txBody>
      </p:sp>
      <p:sp>
        <p:nvSpPr>
          <p:cNvPr id="143" name="Google Shape;228;p49"/>
          <p:cNvSpPr/>
          <p:nvPr/>
        </p:nvSpPr>
        <p:spPr>
          <a:xfrm>
            <a:off x="2766960" y="3033360"/>
            <a:ext cx="2749320" cy="54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Monitoreo de alertas tempranas.</a:t>
            </a:r>
            <a:endParaRPr b="0" lang="es-CO" sz="1600" strike="noStrike" u="none">
              <a:solidFill>
                <a:srgbClr val="000000"/>
              </a:solidFill>
              <a:effectLst/>
              <a:uFillTx/>
              <a:latin typeface="Arial"/>
            </a:endParaRPr>
          </a:p>
        </p:txBody>
      </p:sp>
      <p:sp>
        <p:nvSpPr>
          <p:cNvPr id="144" name="Google Shape;229;p49"/>
          <p:cNvSpPr/>
          <p:nvPr/>
        </p:nvSpPr>
        <p:spPr>
          <a:xfrm>
            <a:off x="2766960" y="3856680"/>
            <a:ext cx="2749320" cy="8704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Actividades de apoyo durante todo el año escolar si es necesario.</a:t>
            </a:r>
            <a:endParaRPr b="0" lang="es-CO" sz="1600" strike="noStrike" u="none">
              <a:solidFill>
                <a:srgbClr val="000000"/>
              </a:solidFill>
              <a:effectLst/>
              <a:uFillTx/>
              <a:latin typeface="Arial"/>
            </a:endParaRPr>
          </a:p>
        </p:txBody>
      </p:sp>
      <p:cxnSp>
        <p:nvCxnSpPr>
          <p:cNvPr id="145" name="Google Shape;230;p49"/>
          <p:cNvCxnSpPr>
            <a:endCxn id="142" idx="1"/>
          </p:cNvCxnSpPr>
          <p:nvPr/>
        </p:nvCxnSpPr>
        <p:spPr>
          <a:xfrm flipH="1" flipV="1" rot="5400000">
            <a:off x="1674720" y="3154680"/>
            <a:ext cx="1802880" cy="346680"/>
          </a:xfrm>
          <a:prstGeom prst="bentConnector3">
            <a:avLst>
              <a:gd name="adj1" fmla="val 0"/>
            </a:avLst>
          </a:prstGeom>
          <a:ln w="9525">
            <a:solidFill>
              <a:srgbClr val="7030a0"/>
            </a:solidFill>
            <a:prstDash val="dash"/>
            <a:miter/>
          </a:ln>
        </p:spPr>
      </p:cxnSp>
      <p:cxnSp>
        <p:nvCxnSpPr>
          <p:cNvPr id="146" name="Google Shape;231;p49"/>
          <p:cNvCxnSpPr/>
          <p:nvPr/>
        </p:nvCxnSpPr>
        <p:spPr>
          <a:xfrm>
            <a:off x="2421000" y="3251880"/>
            <a:ext cx="260280" cy="360"/>
          </a:xfrm>
          <a:prstGeom prst="straightConnector1">
            <a:avLst/>
          </a:prstGeom>
          <a:ln w="9525">
            <a:solidFill>
              <a:srgbClr val="7030a0"/>
            </a:solidFill>
            <a:prstDash val="dash"/>
            <a:miter/>
          </a:ln>
        </p:spPr>
      </p:cxnSp>
      <p:cxnSp>
        <p:nvCxnSpPr>
          <p:cNvPr id="147" name="Google Shape;232;p49"/>
          <p:cNvCxnSpPr/>
          <p:nvPr/>
        </p:nvCxnSpPr>
        <p:spPr>
          <a:xfrm>
            <a:off x="2423160" y="4198680"/>
            <a:ext cx="239400" cy="360"/>
          </a:xfrm>
          <a:prstGeom prst="straightConnector1">
            <a:avLst/>
          </a:prstGeom>
          <a:ln w="9525">
            <a:solidFill>
              <a:srgbClr val="7030a0"/>
            </a:solidFill>
            <a:prstDash val="dash"/>
            <a:miter/>
          </a:ln>
        </p:spPr>
      </p:cxnSp>
      <p:sp>
        <p:nvSpPr>
          <p:cNvPr id="148" name="Google Shape;234;p49"/>
          <p:cNvSpPr/>
          <p:nvPr/>
        </p:nvSpPr>
        <p:spPr>
          <a:xfrm>
            <a:off x="6147360" y="3309840"/>
            <a:ext cx="3157920" cy="543600"/>
          </a:xfrm>
          <a:prstGeom prst="roundRect">
            <a:avLst>
              <a:gd name="adj" fmla="val 16667"/>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0" lang="es-CO" sz="1600" strike="noStrike" u="none">
                <a:solidFill>
                  <a:schemeClr val="lt1"/>
                </a:solidFill>
                <a:effectLst/>
                <a:uFillTx/>
                <a:latin typeface="Arial"/>
                <a:ea typeface="Arial"/>
              </a:rPr>
              <a:t>Presentan dificultades por bajos niveles de desempeño</a:t>
            </a:r>
            <a:endParaRPr b="0" lang="es-CO" sz="1600" strike="noStrike" u="none">
              <a:solidFill>
                <a:srgbClr val="ffffff"/>
              </a:solidFill>
              <a:effectLst/>
              <a:uFillTx/>
              <a:latin typeface="Arial"/>
            </a:endParaRPr>
          </a:p>
        </p:txBody>
      </p:sp>
      <p:sp>
        <p:nvSpPr>
          <p:cNvPr id="149" name="Google Shape;235;p49"/>
          <p:cNvSpPr/>
          <p:nvPr/>
        </p:nvSpPr>
        <p:spPr>
          <a:xfrm>
            <a:off x="6142320" y="4037760"/>
            <a:ext cx="3157920" cy="548280"/>
          </a:xfrm>
          <a:prstGeom prst="roundRect">
            <a:avLst>
              <a:gd name="adj" fmla="val 16667"/>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0" lang="es-CO" sz="1600" strike="noStrike" u="none">
                <a:solidFill>
                  <a:schemeClr val="lt1"/>
                </a:solidFill>
                <a:effectLst/>
                <a:uFillTx/>
                <a:latin typeface="Arial"/>
                <a:ea typeface="Arial"/>
              </a:rPr>
              <a:t>En una promoción anticipada</a:t>
            </a:r>
            <a:endParaRPr b="0" lang="es-CO" sz="1600" strike="noStrike" u="none">
              <a:solidFill>
                <a:srgbClr val="ffffff"/>
              </a:solidFill>
              <a:effectLst/>
              <a:uFillTx/>
              <a:latin typeface="Arial"/>
            </a:endParaRPr>
          </a:p>
        </p:txBody>
      </p:sp>
      <p:sp>
        <p:nvSpPr>
          <p:cNvPr id="150" name="Google Shape;236;p49"/>
          <p:cNvSpPr/>
          <p:nvPr/>
        </p:nvSpPr>
        <p:spPr>
          <a:xfrm>
            <a:off x="6170040" y="4754520"/>
            <a:ext cx="3157920" cy="789480"/>
          </a:xfrm>
          <a:prstGeom prst="roundRect">
            <a:avLst>
              <a:gd name="adj" fmla="val 16667"/>
            </a:avLst>
          </a:prstGeom>
          <a:solidFill>
            <a:srgbClr val="00b050"/>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chemeClr val="lt1"/>
                </a:solidFill>
                <a:effectLst/>
                <a:uFillTx/>
                <a:latin typeface="Arial"/>
                <a:ea typeface="Arial"/>
              </a:rPr>
              <a:t>Traslado de un estudiante a un nuevo establecimiento educativo </a:t>
            </a:r>
            <a:endParaRPr b="0" lang="es-CO" sz="1600" strike="noStrike" u="none">
              <a:solidFill>
                <a:srgbClr val="ffffff"/>
              </a:solidFill>
              <a:effectLst/>
              <a:uFillTx/>
              <a:latin typeface="Arial"/>
            </a:endParaRPr>
          </a:p>
        </p:txBody>
      </p:sp>
      <p:cxnSp>
        <p:nvCxnSpPr>
          <p:cNvPr id="151" name="Google Shape;238;p49"/>
          <p:cNvCxnSpPr/>
          <p:nvPr/>
        </p:nvCxnSpPr>
        <p:spPr>
          <a:xfrm>
            <a:off x="5789520" y="4260600"/>
            <a:ext cx="260640" cy="360"/>
          </a:xfrm>
          <a:prstGeom prst="straightConnector1">
            <a:avLst/>
          </a:prstGeom>
          <a:ln w="9525">
            <a:solidFill>
              <a:srgbClr val="7030a0"/>
            </a:solidFill>
            <a:prstDash val="dash"/>
            <a:miter/>
          </a:ln>
        </p:spPr>
      </p:cxnSp>
      <p:grpSp>
        <p:nvGrpSpPr>
          <p:cNvPr id="152" name="Google Shape;240;p49"/>
          <p:cNvGrpSpPr/>
          <p:nvPr/>
        </p:nvGrpSpPr>
        <p:grpSpPr>
          <a:xfrm>
            <a:off x="9392760" y="2862360"/>
            <a:ext cx="2749320" cy="2942640"/>
            <a:chOff x="9392760" y="2862360"/>
            <a:chExt cx="2749320" cy="2942640"/>
          </a:xfrm>
        </p:grpSpPr>
        <p:sp>
          <p:nvSpPr>
            <p:cNvPr id="153" name="Google Shape;241;p49"/>
            <p:cNvSpPr/>
            <p:nvPr/>
          </p:nvSpPr>
          <p:spPr>
            <a:xfrm>
              <a:off x="9392760" y="2862360"/>
              <a:ext cx="2749320" cy="2942640"/>
            </a:xfrm>
            <a:prstGeom prst="ellipse">
              <a:avLst/>
            </a:prstGeom>
            <a:solidFill>
              <a:srgbClr val="00b050"/>
            </a:solidFill>
            <a:ln w="0">
              <a:noFill/>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54" name="Google Shape;242;p49"/>
            <p:cNvSpPr/>
            <p:nvPr/>
          </p:nvSpPr>
          <p:spPr>
            <a:xfrm>
              <a:off x="9788040" y="3309840"/>
              <a:ext cx="1989720" cy="2063880"/>
            </a:xfrm>
            <a:prstGeom prst="rect">
              <a:avLst/>
            </a:prstGeom>
            <a:solidFill>
              <a:srgbClr val="00b050"/>
            </a:solidFill>
            <a:ln w="0">
              <a:noFill/>
            </a:ln>
          </p:spPr>
          <p:style>
            <a:lnRef idx="0"/>
            <a:fillRef idx="0"/>
            <a:effectRef idx="0"/>
            <a:fontRef idx="minor"/>
          </p:style>
          <p:txBody>
            <a:bodyPr lIns="14760" rIns="14760" tIns="14760" bIns="14760" anchor="ctr">
              <a:noAutofit/>
            </a:bodyPr>
            <a:p>
              <a:pPr algn="ctr" defTabSz="914400">
                <a:lnSpc>
                  <a:spcPct val="90000"/>
                </a:lnSpc>
                <a:tabLst>
                  <a:tab algn="l" pos="0"/>
                </a:tabLst>
              </a:pPr>
              <a:r>
                <a:rPr b="0" lang="es-CO" sz="1400" strike="noStrike" u="none">
                  <a:solidFill>
                    <a:schemeClr val="lt1"/>
                  </a:solidFill>
                  <a:effectLst/>
                  <a:uFillTx/>
                  <a:latin typeface="Arial"/>
                  <a:ea typeface="Arial"/>
                </a:rPr>
                <a:t>Pueda recibir el acompañamiento suficiente que le permita nivelarse con las </a:t>
              </a:r>
              <a:r>
                <a:rPr b="1" lang="es-CO" sz="1400" strike="noStrike" u="none">
                  <a:solidFill>
                    <a:schemeClr val="lt1"/>
                  </a:solidFill>
                  <a:effectLst/>
                  <a:uFillTx/>
                  <a:latin typeface="Arial"/>
                  <a:ea typeface="Arial"/>
                </a:rPr>
                <a:t>competencias, objetivos, metas y estándares</a:t>
              </a:r>
              <a:r>
                <a:rPr b="0" lang="es-CO" sz="1400" strike="noStrike" u="none">
                  <a:solidFill>
                    <a:schemeClr val="lt1"/>
                  </a:solidFill>
                  <a:effectLst/>
                  <a:uFillTx/>
                  <a:latin typeface="Arial"/>
                  <a:ea typeface="Arial"/>
                </a:rPr>
                <a:t> fijados para el grado que se encuentra cursando.</a:t>
              </a:r>
              <a:endParaRPr b="0" lang="es-CO" sz="1400" strike="noStrike" u="none">
                <a:solidFill>
                  <a:srgbClr val="ffffff"/>
                </a:solidFill>
                <a:effectLst/>
                <a:uFillTx/>
                <a:latin typeface="Arial"/>
              </a:endParaRPr>
            </a:p>
          </p:txBody>
        </p:sp>
      </p:grpSp>
      <p:cxnSp>
        <p:nvCxnSpPr>
          <p:cNvPr id="155" name="Google Shape;237;p49"/>
          <p:cNvCxnSpPr/>
          <p:nvPr/>
        </p:nvCxnSpPr>
        <p:spPr>
          <a:xfrm flipH="1" flipV="1" rot="5400000">
            <a:off x="5135400" y="4196520"/>
            <a:ext cx="1568160" cy="260640"/>
          </a:xfrm>
          <a:prstGeom prst="bentConnector3">
            <a:avLst>
              <a:gd name="adj1" fmla="val -367"/>
            </a:avLst>
          </a:prstGeom>
          <a:ln w="9525">
            <a:solidFill>
              <a:srgbClr val="7030a0"/>
            </a:solidFill>
            <a:prstDash val="dash"/>
            <a:miter/>
          </a:ln>
        </p:spPr>
      </p:cxnSp>
      <p:cxnSp>
        <p:nvCxnSpPr>
          <p:cNvPr id="156" name="Google Shape;239;p49"/>
          <p:cNvCxnSpPr/>
          <p:nvPr/>
        </p:nvCxnSpPr>
        <p:spPr>
          <a:xfrm>
            <a:off x="5807520" y="5133960"/>
            <a:ext cx="260280" cy="360"/>
          </a:xfrm>
          <a:prstGeom prst="straightConnector1">
            <a:avLst/>
          </a:prstGeom>
          <a:ln w="9525">
            <a:solidFill>
              <a:srgbClr val="7030a0"/>
            </a:solidFill>
            <a:prstDash val="dash"/>
            <a:miter/>
          </a:ln>
        </p:spPr>
      </p:cxn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3 CuadroTexto"/>
          <p:cNvSpPr/>
          <p:nvPr/>
        </p:nvSpPr>
        <p:spPr>
          <a:xfrm>
            <a:off x="3318840" y="421560"/>
            <a:ext cx="8534160" cy="83124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4. </a:t>
            </a:r>
            <a:r>
              <a:rPr b="1" lang="es-MX" sz="2400" strike="noStrike" u="sng">
                <a:solidFill>
                  <a:srgbClr val="00b050"/>
                </a:solidFill>
                <a:effectLst/>
                <a:uFillTx/>
                <a:latin typeface="Arial"/>
              </a:rPr>
              <a:t>Las acciones de seguimiento para el mejoramiento de los desempeños de los estudiantes durante año escolar</a:t>
            </a:r>
            <a:endParaRPr b="0" lang="es-CO" sz="2400" strike="noStrike" u="none">
              <a:solidFill>
                <a:srgbClr val="000000"/>
              </a:solidFill>
              <a:effectLst/>
              <a:uFillTx/>
              <a:latin typeface="Arial"/>
            </a:endParaRPr>
          </a:p>
        </p:txBody>
      </p:sp>
      <p:sp>
        <p:nvSpPr>
          <p:cNvPr id="158" name="Google Shape;254;p50"/>
          <p:cNvSpPr/>
          <p:nvPr/>
        </p:nvSpPr>
        <p:spPr>
          <a:xfrm>
            <a:off x="512280" y="2819520"/>
            <a:ext cx="2243520" cy="1213920"/>
          </a:xfrm>
          <a:prstGeom prst="rect">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1" lang="es-CO" sz="1800" strike="noStrike" u="none">
                <a:solidFill>
                  <a:schemeClr val="lt1"/>
                </a:solidFill>
                <a:effectLst/>
                <a:uFillTx/>
                <a:latin typeface="Arial"/>
                <a:ea typeface="Arial"/>
              </a:rPr>
              <a:t>Recomendaciones para las acciones de seguimiento</a:t>
            </a:r>
            <a:endParaRPr b="0" lang="es-CO" sz="1800" strike="noStrike" u="none">
              <a:solidFill>
                <a:srgbClr val="ffffff"/>
              </a:solidFill>
              <a:effectLst/>
              <a:uFillTx/>
              <a:latin typeface="Arial"/>
            </a:endParaRPr>
          </a:p>
        </p:txBody>
      </p:sp>
      <p:sp>
        <p:nvSpPr>
          <p:cNvPr id="159" name="Google Shape;255;p50"/>
          <p:cNvSpPr/>
          <p:nvPr/>
        </p:nvSpPr>
        <p:spPr>
          <a:xfrm>
            <a:off x="3145680" y="1490760"/>
            <a:ext cx="8706240" cy="51552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endParaRPr b="0" lang="es-CO" sz="1600" strike="noStrike" u="none">
              <a:solidFill>
                <a:srgbClr val="000000"/>
              </a:solidFill>
              <a:effectLst/>
              <a:uFillTx/>
              <a:latin typeface="Arial"/>
            </a:endParaRPr>
          </a:p>
          <a:p>
            <a:pPr algn="just" defTabSz="914400">
              <a:lnSpc>
                <a:spcPct val="100000"/>
              </a:lnSpc>
              <a:tabLst>
                <a:tab algn="l" pos="0"/>
              </a:tabLst>
            </a:pPr>
            <a:r>
              <a:rPr b="0" lang="es-CO" sz="1600" strike="noStrike" u="none">
                <a:solidFill>
                  <a:srgbClr val="002060"/>
                </a:solidFill>
                <a:effectLst/>
                <a:uFillTx/>
                <a:latin typeface="Arial"/>
                <a:ea typeface="Arial"/>
              </a:rPr>
              <a:t>Definir </a:t>
            </a:r>
            <a:r>
              <a:rPr b="1" lang="es-CO" sz="1600" strike="noStrike" u="none">
                <a:solidFill>
                  <a:srgbClr val="002060"/>
                </a:solidFill>
                <a:effectLst/>
                <a:uFillTx/>
                <a:latin typeface="Arial"/>
                <a:ea typeface="Arial"/>
              </a:rPr>
              <a:t>momentos de monitoreo</a:t>
            </a:r>
            <a:r>
              <a:rPr b="0" lang="es-CO" sz="1600" strike="noStrike" u="none">
                <a:solidFill>
                  <a:srgbClr val="002060"/>
                </a:solidFill>
                <a:effectLst/>
                <a:uFillTx/>
                <a:latin typeface="Arial"/>
                <a:ea typeface="Arial"/>
              </a:rPr>
              <a:t> y seguimiento a los avances de los estudiantes para cada uno de los criterios de evaluación. </a:t>
            </a:r>
            <a:endParaRPr b="0" lang="es-CO" sz="1600" strike="noStrike" u="none">
              <a:solidFill>
                <a:srgbClr val="000000"/>
              </a:solidFill>
              <a:effectLst/>
              <a:uFillTx/>
              <a:latin typeface="Arial"/>
            </a:endParaRPr>
          </a:p>
          <a:p>
            <a:pPr defTabSz="914400">
              <a:lnSpc>
                <a:spcPct val="100000"/>
              </a:lnSpc>
              <a:tabLst>
                <a:tab algn="l" pos="0"/>
              </a:tabLst>
            </a:pPr>
            <a:endParaRPr b="0" lang="es-CO" sz="1600" strike="noStrike" u="none">
              <a:solidFill>
                <a:srgbClr val="000000"/>
              </a:solidFill>
              <a:effectLst/>
              <a:uFillTx/>
              <a:latin typeface="Arial"/>
            </a:endParaRPr>
          </a:p>
        </p:txBody>
      </p:sp>
      <p:sp>
        <p:nvSpPr>
          <p:cNvPr id="160" name="Google Shape;256;p50"/>
          <p:cNvSpPr/>
          <p:nvPr/>
        </p:nvSpPr>
        <p:spPr>
          <a:xfrm>
            <a:off x="3145680" y="2180520"/>
            <a:ext cx="8706240" cy="63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Plantear </a:t>
            </a:r>
            <a:r>
              <a:rPr b="1" lang="es-CO" sz="1600" strike="noStrike" u="none">
                <a:solidFill>
                  <a:srgbClr val="002060"/>
                </a:solidFill>
                <a:effectLst/>
                <a:uFillTx/>
                <a:latin typeface="Arial"/>
                <a:ea typeface="Arial"/>
              </a:rPr>
              <a:t>evaluaciones de diagnóstico </a:t>
            </a:r>
            <a:r>
              <a:rPr b="0" lang="es-CO" sz="1600" strike="noStrike" u="none">
                <a:solidFill>
                  <a:srgbClr val="002060"/>
                </a:solidFill>
                <a:effectLst/>
                <a:uFillTx/>
                <a:latin typeface="Arial"/>
                <a:ea typeface="Arial"/>
              </a:rPr>
              <a:t>como punto de partida para la reestructuración o adaptación de las planeaciones de aula. </a:t>
            </a:r>
            <a:endParaRPr b="0" lang="es-CO" sz="1600" strike="noStrike" u="none">
              <a:solidFill>
                <a:srgbClr val="000000"/>
              </a:solidFill>
              <a:effectLst/>
              <a:uFillTx/>
              <a:latin typeface="Arial"/>
            </a:endParaRPr>
          </a:p>
        </p:txBody>
      </p:sp>
      <p:sp>
        <p:nvSpPr>
          <p:cNvPr id="161" name="Google Shape;257;p50"/>
          <p:cNvSpPr/>
          <p:nvPr/>
        </p:nvSpPr>
        <p:spPr>
          <a:xfrm>
            <a:off x="3145680" y="2985840"/>
            <a:ext cx="8706240" cy="51552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Observar y analizar permanentemente los </a:t>
            </a:r>
            <a:r>
              <a:rPr b="1" lang="es-CO" sz="1600" strike="noStrike" u="none">
                <a:solidFill>
                  <a:srgbClr val="002060"/>
                </a:solidFill>
                <a:effectLst/>
                <a:uFillTx/>
                <a:latin typeface="Arial"/>
                <a:ea typeface="Arial"/>
              </a:rPr>
              <a:t>comportamientos </a:t>
            </a:r>
            <a:r>
              <a:rPr b="0" lang="es-CO" sz="1600" strike="noStrike" u="none">
                <a:solidFill>
                  <a:srgbClr val="002060"/>
                </a:solidFill>
                <a:effectLst/>
                <a:uFillTx/>
                <a:latin typeface="Arial"/>
                <a:ea typeface="Arial"/>
              </a:rPr>
              <a:t>de los estudiantes para apreciar situaciones o problemáticas que se asocian a sus desempeños.</a:t>
            </a:r>
            <a:endParaRPr b="0" lang="es-CO" sz="1600" strike="noStrike" u="none">
              <a:solidFill>
                <a:srgbClr val="000000"/>
              </a:solidFill>
              <a:effectLst/>
              <a:uFillTx/>
              <a:latin typeface="Arial"/>
            </a:endParaRPr>
          </a:p>
        </p:txBody>
      </p:sp>
      <p:cxnSp>
        <p:nvCxnSpPr>
          <p:cNvPr id="162" name="Google Shape;258;p50"/>
          <p:cNvCxnSpPr/>
          <p:nvPr/>
        </p:nvCxnSpPr>
        <p:spPr>
          <a:xfrm flipH="1" flipV="1" rot="5400000">
            <a:off x="1022040" y="3583440"/>
            <a:ext cx="3954240" cy="284040"/>
          </a:xfrm>
          <a:prstGeom prst="bentConnector3">
            <a:avLst>
              <a:gd name="adj1" fmla="val 0"/>
            </a:avLst>
          </a:prstGeom>
          <a:ln w="9525">
            <a:solidFill>
              <a:srgbClr val="7030a0"/>
            </a:solidFill>
            <a:prstDash val="dash"/>
            <a:miter/>
          </a:ln>
        </p:spPr>
      </p:cxnSp>
      <p:cxnSp>
        <p:nvCxnSpPr>
          <p:cNvPr id="163" name="Google Shape;259;p50"/>
          <p:cNvCxnSpPr/>
          <p:nvPr/>
        </p:nvCxnSpPr>
        <p:spPr>
          <a:xfrm>
            <a:off x="2861640" y="2487240"/>
            <a:ext cx="224640" cy="360"/>
          </a:xfrm>
          <a:prstGeom prst="straightConnector1">
            <a:avLst/>
          </a:prstGeom>
          <a:ln w="9525">
            <a:solidFill>
              <a:srgbClr val="7030a0"/>
            </a:solidFill>
            <a:prstDash val="dash"/>
            <a:miter/>
          </a:ln>
        </p:spPr>
      </p:cxnSp>
      <p:sp>
        <p:nvSpPr>
          <p:cNvPr id="164" name="Google Shape;261;p50"/>
          <p:cNvSpPr/>
          <p:nvPr/>
        </p:nvSpPr>
        <p:spPr>
          <a:xfrm>
            <a:off x="3145680" y="3660840"/>
            <a:ext cx="8706240" cy="65700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Generar retroalimentación para cada una de las acciones desarrolladas por el estudiante, determinando </a:t>
            </a:r>
            <a:r>
              <a:rPr b="1" lang="es-CO" sz="1600" strike="noStrike" u="none">
                <a:solidFill>
                  <a:srgbClr val="002060"/>
                </a:solidFill>
                <a:effectLst/>
                <a:uFillTx/>
                <a:latin typeface="Arial"/>
                <a:ea typeface="Arial"/>
              </a:rPr>
              <a:t>planes de mejoramiento </a:t>
            </a:r>
            <a:r>
              <a:rPr b="0" lang="es-CO" sz="1600" strike="noStrike" u="none">
                <a:solidFill>
                  <a:srgbClr val="002060"/>
                </a:solidFill>
                <a:effectLst/>
                <a:uFillTx/>
                <a:latin typeface="Arial"/>
                <a:ea typeface="Arial"/>
              </a:rPr>
              <a:t>a partir de las dificultades identificadas</a:t>
            </a:r>
            <a:endParaRPr b="0" lang="es-CO" sz="1600" strike="noStrike" u="none">
              <a:solidFill>
                <a:srgbClr val="000000"/>
              </a:solidFill>
              <a:effectLst/>
              <a:uFillTx/>
              <a:latin typeface="Arial"/>
            </a:endParaRPr>
          </a:p>
        </p:txBody>
      </p:sp>
      <p:sp>
        <p:nvSpPr>
          <p:cNvPr id="165" name="Google Shape;262;p50"/>
          <p:cNvSpPr/>
          <p:nvPr/>
        </p:nvSpPr>
        <p:spPr>
          <a:xfrm>
            <a:off x="3145680" y="4462920"/>
            <a:ext cx="8706240" cy="63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Proponer </a:t>
            </a:r>
            <a:r>
              <a:rPr b="1" lang="es-CO" sz="1600" strike="noStrike" u="none">
                <a:solidFill>
                  <a:srgbClr val="002060"/>
                </a:solidFill>
                <a:effectLst/>
                <a:uFillTx/>
                <a:latin typeface="Arial"/>
                <a:ea typeface="Arial"/>
              </a:rPr>
              <a:t>estrategias de mejoramiento </a:t>
            </a:r>
            <a:r>
              <a:rPr b="0" lang="es-CO" sz="1600" strike="noStrike" u="none">
                <a:solidFill>
                  <a:srgbClr val="002060"/>
                </a:solidFill>
                <a:effectLst/>
                <a:uFillTx/>
                <a:latin typeface="Arial"/>
                <a:ea typeface="Arial"/>
              </a:rPr>
              <a:t>para cada uno de los estudiantes.</a:t>
            </a:r>
            <a:endParaRPr b="0" lang="es-CO" sz="1600" strike="noStrike" u="none">
              <a:solidFill>
                <a:srgbClr val="000000"/>
              </a:solidFill>
              <a:effectLst/>
              <a:uFillTx/>
              <a:latin typeface="Arial"/>
            </a:endParaRPr>
          </a:p>
        </p:txBody>
      </p:sp>
      <p:cxnSp>
        <p:nvCxnSpPr>
          <p:cNvPr id="166" name="Google Shape;263;p50"/>
          <p:cNvCxnSpPr/>
          <p:nvPr/>
        </p:nvCxnSpPr>
        <p:spPr>
          <a:xfrm>
            <a:off x="2861640" y="5677560"/>
            <a:ext cx="224640" cy="360"/>
          </a:xfrm>
          <a:prstGeom prst="straightConnector1">
            <a:avLst/>
          </a:prstGeom>
          <a:ln w="9525">
            <a:solidFill>
              <a:srgbClr val="7030a0"/>
            </a:solidFill>
            <a:prstDash val="dash"/>
            <a:miter/>
          </a:ln>
        </p:spPr>
      </p:cxnSp>
      <p:sp>
        <p:nvSpPr>
          <p:cNvPr id="167" name="Google Shape;264;p50"/>
          <p:cNvSpPr/>
          <p:nvPr/>
        </p:nvSpPr>
        <p:spPr>
          <a:xfrm>
            <a:off x="3145680" y="5171040"/>
            <a:ext cx="8706240" cy="78840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Plantear estrategias en las que se vinculen los </a:t>
            </a:r>
            <a:r>
              <a:rPr b="1" lang="es-CO" sz="1600" strike="noStrike" u="none">
                <a:solidFill>
                  <a:srgbClr val="002060"/>
                </a:solidFill>
                <a:effectLst/>
                <a:uFillTx/>
                <a:latin typeface="Arial"/>
                <a:ea typeface="Arial"/>
              </a:rPr>
              <a:t>padres de familia </a:t>
            </a:r>
            <a:r>
              <a:rPr b="0" lang="es-CO" sz="1600" strike="noStrike" u="none">
                <a:solidFill>
                  <a:srgbClr val="002060"/>
                </a:solidFill>
                <a:effectLst/>
                <a:uFillTx/>
                <a:latin typeface="Arial"/>
                <a:ea typeface="Arial"/>
              </a:rPr>
              <a:t>o acudientes para el acompañamiento en el mejoramiento y fortalecimiento de los aprendizajes. </a:t>
            </a:r>
            <a:endParaRPr b="0" lang="es-CO" sz="1600" strike="noStrike" u="none">
              <a:solidFill>
                <a:srgbClr val="000000"/>
              </a:solidFill>
              <a:effectLst/>
              <a:uFillTx/>
              <a:latin typeface="Arial"/>
            </a:endParaRPr>
          </a:p>
        </p:txBody>
      </p:sp>
      <p:cxnSp>
        <p:nvCxnSpPr>
          <p:cNvPr id="168" name="Google Shape;265;p50"/>
          <p:cNvCxnSpPr/>
          <p:nvPr/>
        </p:nvCxnSpPr>
        <p:spPr>
          <a:xfrm>
            <a:off x="2878920" y="4791600"/>
            <a:ext cx="157680" cy="360"/>
          </a:xfrm>
          <a:prstGeom prst="straightConnector1">
            <a:avLst/>
          </a:prstGeom>
          <a:ln w="9525">
            <a:solidFill>
              <a:srgbClr val="7030a0"/>
            </a:solidFill>
            <a:prstDash val="dash"/>
            <a:miter/>
          </a:ln>
        </p:spPr>
      </p:cxnSp>
      <p:cxnSp>
        <p:nvCxnSpPr>
          <p:cNvPr id="169" name="Google Shape;266;p50"/>
          <p:cNvCxnSpPr/>
          <p:nvPr/>
        </p:nvCxnSpPr>
        <p:spPr>
          <a:xfrm>
            <a:off x="2882520" y="3256200"/>
            <a:ext cx="157680" cy="360"/>
          </a:xfrm>
          <a:prstGeom prst="straightConnector1">
            <a:avLst/>
          </a:prstGeom>
          <a:ln w="9525">
            <a:solidFill>
              <a:srgbClr val="7030a0"/>
            </a:solidFill>
            <a:prstDash val="dash"/>
            <a:miter/>
          </a:ln>
        </p:spPr>
      </p:cxnSp>
      <p:cxnSp>
        <p:nvCxnSpPr>
          <p:cNvPr id="170" name="Google Shape;267;p50"/>
          <p:cNvCxnSpPr/>
          <p:nvPr/>
        </p:nvCxnSpPr>
        <p:spPr>
          <a:xfrm>
            <a:off x="2882520" y="3965760"/>
            <a:ext cx="157680" cy="360"/>
          </a:xfrm>
          <a:prstGeom prst="straightConnector1">
            <a:avLst/>
          </a:prstGeom>
          <a:ln w="9525">
            <a:solidFill>
              <a:srgbClr val="7030a0"/>
            </a:solidFill>
            <a:prstDash val="dash"/>
            <a:miter/>
          </a:ln>
        </p:spPr>
      </p:cxn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3 CuadroTexto"/>
          <p:cNvSpPr/>
          <p:nvPr/>
        </p:nvSpPr>
        <p:spPr>
          <a:xfrm>
            <a:off x="3214440" y="482760"/>
            <a:ext cx="8263080" cy="46188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5. </a:t>
            </a:r>
            <a:r>
              <a:rPr b="1" lang="es-MX" sz="2400" strike="noStrike" u="sng">
                <a:solidFill>
                  <a:srgbClr val="00b050"/>
                </a:solidFill>
                <a:effectLst/>
                <a:uFillTx/>
                <a:latin typeface="Arial"/>
              </a:rPr>
              <a:t>Los procesos de autoevaluación de los estudiantes.</a:t>
            </a:r>
            <a:endParaRPr b="0" lang="es-CO" sz="2400" strike="noStrike" u="none">
              <a:solidFill>
                <a:srgbClr val="000000"/>
              </a:solidFill>
              <a:effectLst/>
              <a:uFillTx/>
              <a:latin typeface="Arial"/>
            </a:endParaRPr>
          </a:p>
        </p:txBody>
      </p:sp>
      <p:sp>
        <p:nvSpPr>
          <p:cNvPr id="172" name="Google Shape;280;p51"/>
          <p:cNvSpPr/>
          <p:nvPr/>
        </p:nvSpPr>
        <p:spPr>
          <a:xfrm>
            <a:off x="585360" y="1257840"/>
            <a:ext cx="8742960" cy="322920"/>
          </a:xfrm>
          <a:prstGeom prst="rect">
            <a:avLst/>
          </a:prstGeom>
          <a:noFill/>
          <a:ln w="0">
            <a:noFill/>
          </a:ln>
        </p:spPr>
        <p:style>
          <a:lnRef idx="0"/>
          <a:fillRef idx="0"/>
          <a:effectRef idx="0"/>
          <a:fontRef idx="minor"/>
        </p:style>
        <p:txBody>
          <a:bodyPr anchor="t">
            <a:noAutofit/>
          </a:bodyPr>
          <a:p>
            <a:pPr defTabSz="914400">
              <a:lnSpc>
                <a:spcPct val="100000"/>
              </a:lnSpc>
              <a:tabLst>
                <a:tab algn="l" pos="0"/>
              </a:tabLst>
            </a:pPr>
            <a:r>
              <a:rPr b="1" lang="es-CO" sz="1800" strike="noStrike" u="none">
                <a:solidFill>
                  <a:srgbClr val="00b050"/>
                </a:solidFill>
                <a:effectLst/>
                <a:uFillTx/>
                <a:latin typeface="Arial"/>
                <a:ea typeface="Arial"/>
              </a:rPr>
              <a:t>Autoevaluación y coevaluación</a:t>
            </a:r>
            <a:endParaRPr b="0" lang="es-CO" sz="1800" strike="noStrike" u="none">
              <a:solidFill>
                <a:srgbClr val="000000"/>
              </a:solidFill>
              <a:effectLst/>
              <a:uFillTx/>
              <a:latin typeface="Arial"/>
            </a:endParaRPr>
          </a:p>
        </p:txBody>
      </p:sp>
      <p:sp>
        <p:nvSpPr>
          <p:cNvPr id="173" name="Google Shape;282;p51"/>
          <p:cNvSpPr/>
          <p:nvPr/>
        </p:nvSpPr>
        <p:spPr>
          <a:xfrm>
            <a:off x="382680" y="2710080"/>
            <a:ext cx="1995840" cy="369720"/>
          </a:xfrm>
          <a:prstGeom prst="rect">
            <a:avLst/>
          </a:prstGeom>
          <a:solidFill>
            <a:srgbClr val="00b050"/>
          </a:solidFill>
          <a:ln w="9525">
            <a:solidFill>
              <a:srgbClr val="7030a0"/>
            </a:solidFill>
            <a:round/>
          </a:ln>
        </p:spPr>
        <p:style>
          <a:lnRef idx="0"/>
          <a:fillRef idx="0"/>
          <a:effectRef idx="0"/>
          <a:fontRef idx="minor"/>
        </p:style>
        <p:txBody>
          <a:bodyPr anchor="t">
            <a:spAutoFit/>
          </a:bodyPr>
          <a:p>
            <a:pPr defTabSz="914400">
              <a:lnSpc>
                <a:spcPct val="100000"/>
              </a:lnSpc>
              <a:tabLst>
                <a:tab algn="l" pos="0"/>
              </a:tabLst>
            </a:pPr>
            <a:r>
              <a:rPr b="1" lang="es-CO" sz="1800" strike="noStrike" u="none">
                <a:solidFill>
                  <a:schemeClr val="lt1"/>
                </a:solidFill>
                <a:effectLst/>
                <a:uFillTx/>
                <a:latin typeface="Arial"/>
                <a:ea typeface="Arial"/>
              </a:rPr>
              <a:t>Autoevaluación</a:t>
            </a:r>
            <a:endParaRPr b="0" lang="es-CO" sz="1800" strike="noStrike" u="none">
              <a:solidFill>
                <a:srgbClr val="ffffff"/>
              </a:solidFill>
              <a:effectLst/>
              <a:uFillTx/>
              <a:latin typeface="Arial"/>
            </a:endParaRPr>
          </a:p>
        </p:txBody>
      </p:sp>
      <p:sp>
        <p:nvSpPr>
          <p:cNvPr id="174" name="Google Shape;283;p51"/>
          <p:cNvSpPr/>
          <p:nvPr/>
        </p:nvSpPr>
        <p:spPr>
          <a:xfrm>
            <a:off x="2793960" y="1715760"/>
            <a:ext cx="3341160" cy="68652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Reflexión sobre las acciones, desempeño e involucramiento.</a:t>
            </a:r>
            <a:endParaRPr b="0" lang="es-CO" sz="1600" strike="noStrike" u="none">
              <a:solidFill>
                <a:srgbClr val="000000"/>
              </a:solidFill>
              <a:effectLst/>
              <a:uFillTx/>
              <a:latin typeface="Arial"/>
            </a:endParaRPr>
          </a:p>
        </p:txBody>
      </p:sp>
      <p:sp>
        <p:nvSpPr>
          <p:cNvPr id="175" name="Google Shape;284;p51"/>
          <p:cNvSpPr/>
          <p:nvPr/>
        </p:nvSpPr>
        <p:spPr>
          <a:xfrm>
            <a:off x="2811960" y="2541600"/>
            <a:ext cx="3323160" cy="54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Llevar la cuenta de las acciones. </a:t>
            </a:r>
            <a:endParaRPr b="0" lang="es-CO" sz="1600" strike="noStrike" u="none">
              <a:solidFill>
                <a:srgbClr val="000000"/>
              </a:solidFill>
              <a:effectLst/>
              <a:uFillTx/>
              <a:latin typeface="Arial"/>
            </a:endParaRPr>
          </a:p>
        </p:txBody>
      </p:sp>
      <p:sp>
        <p:nvSpPr>
          <p:cNvPr id="176" name="Google Shape;285;p51"/>
          <p:cNvSpPr/>
          <p:nvPr/>
        </p:nvSpPr>
        <p:spPr>
          <a:xfrm>
            <a:off x="2811960" y="3157200"/>
            <a:ext cx="3317760" cy="8704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No debe estar necesariamente ligada a una calificación.</a:t>
            </a:r>
            <a:endParaRPr b="0" lang="es-CO" sz="1600" strike="noStrike" u="none">
              <a:solidFill>
                <a:srgbClr val="000000"/>
              </a:solidFill>
              <a:effectLst/>
              <a:uFillTx/>
              <a:latin typeface="Arial"/>
            </a:endParaRPr>
          </a:p>
        </p:txBody>
      </p:sp>
      <p:sp>
        <p:nvSpPr>
          <p:cNvPr id="177" name="Google Shape;289;p51"/>
          <p:cNvSpPr/>
          <p:nvPr/>
        </p:nvSpPr>
        <p:spPr>
          <a:xfrm>
            <a:off x="2793960" y="4258080"/>
            <a:ext cx="3351960" cy="548280"/>
          </a:xfrm>
          <a:prstGeom prst="roundRect">
            <a:avLst>
              <a:gd name="adj" fmla="val 16667"/>
            </a:avLst>
          </a:prstGeom>
          <a:solidFill>
            <a:schemeClr val="bg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chemeClr val="dk1"/>
                </a:solidFill>
                <a:effectLst/>
                <a:uFillTx/>
                <a:latin typeface="Arial"/>
                <a:ea typeface="Arial"/>
              </a:rPr>
              <a:t>Entre  pares.  </a:t>
            </a:r>
            <a:endParaRPr b="0" lang="es-CO" sz="1600" strike="noStrike" u="none">
              <a:solidFill>
                <a:srgbClr val="000000"/>
              </a:solidFill>
              <a:effectLst/>
              <a:uFillTx/>
              <a:latin typeface="Arial"/>
            </a:endParaRPr>
          </a:p>
        </p:txBody>
      </p:sp>
      <p:sp>
        <p:nvSpPr>
          <p:cNvPr id="178" name="Google Shape;290;p51"/>
          <p:cNvSpPr/>
          <p:nvPr/>
        </p:nvSpPr>
        <p:spPr>
          <a:xfrm>
            <a:off x="2811960" y="5019480"/>
            <a:ext cx="3317760" cy="789480"/>
          </a:xfrm>
          <a:prstGeom prst="roundRect">
            <a:avLst>
              <a:gd name="adj" fmla="val 16667"/>
            </a:avLst>
          </a:prstGeom>
          <a:solidFill>
            <a:schemeClr val="bg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chemeClr val="dk1"/>
                </a:solidFill>
                <a:effectLst/>
                <a:uFillTx/>
                <a:latin typeface="Arial"/>
                <a:ea typeface="Arial"/>
              </a:rPr>
              <a:t>Apreciar la importancia y papel de la evaluación</a:t>
            </a:r>
            <a:endParaRPr b="0" lang="es-CO" sz="1600" strike="noStrike" u="none">
              <a:solidFill>
                <a:srgbClr val="000000"/>
              </a:solidFill>
              <a:effectLst/>
              <a:uFillTx/>
              <a:latin typeface="Arial"/>
            </a:endParaRPr>
          </a:p>
        </p:txBody>
      </p:sp>
      <p:sp>
        <p:nvSpPr>
          <p:cNvPr id="179" name="Google Shape;294;p51"/>
          <p:cNvSpPr/>
          <p:nvPr/>
        </p:nvSpPr>
        <p:spPr>
          <a:xfrm>
            <a:off x="6270480" y="1713600"/>
            <a:ext cx="5583240" cy="2077920"/>
          </a:xfrm>
          <a:prstGeom prst="rect">
            <a:avLst/>
          </a:prstGeom>
          <a:solidFill>
            <a:schemeClr val="lt1"/>
          </a:solidFill>
          <a:ln w="9525">
            <a:solidFill>
              <a:srgbClr val="7030a0"/>
            </a:solidFill>
            <a:round/>
          </a:ln>
        </p:spPr>
        <p:style>
          <a:lnRef idx="0"/>
          <a:fillRef idx="0"/>
          <a:effectRef idx="0"/>
          <a:fontRef idx="minor"/>
        </p:style>
        <p:txBody>
          <a:bodyPr anchor="t">
            <a:spAutoFit/>
          </a:bodyPr>
          <a:p>
            <a:pPr defTabSz="914400">
              <a:lnSpc>
                <a:spcPct val="100000"/>
              </a:lnSpc>
              <a:tabLst>
                <a:tab algn="l" pos="0"/>
              </a:tabLst>
            </a:pPr>
            <a:r>
              <a:rPr b="0" lang="es-CO" sz="1600" strike="noStrike" u="none">
                <a:solidFill>
                  <a:srgbClr val="002060"/>
                </a:solidFill>
                <a:effectLst/>
                <a:uFillTx/>
                <a:latin typeface="Arial"/>
                <a:ea typeface="Arial"/>
              </a:rPr>
              <a:t>Es necesario orientar a los estudiantes sobre que autoevaluarse.</a:t>
            </a:r>
            <a:endParaRPr b="0" lang="es-CO" sz="1600" strike="noStrike" u="none">
              <a:solidFill>
                <a:srgbClr val="000000"/>
              </a:solidFill>
              <a:effectLst/>
              <a:uFillTx/>
              <a:latin typeface="Arial"/>
            </a:endParaRPr>
          </a:p>
          <a:p>
            <a:pPr defTabSz="914400">
              <a:lnSpc>
                <a:spcPct val="100000"/>
              </a:lnSpc>
              <a:spcBef>
                <a:spcPts val="1800"/>
              </a:spcBef>
              <a:tabLst>
                <a:tab algn="l" pos="0"/>
              </a:tabLst>
            </a:pPr>
            <a:r>
              <a:rPr b="0" lang="es-CO" sz="1600" strike="noStrike" u="none">
                <a:solidFill>
                  <a:srgbClr val="002060"/>
                </a:solidFill>
                <a:effectLst/>
                <a:uFillTx/>
                <a:latin typeface="Arial"/>
                <a:ea typeface="Arial"/>
              </a:rPr>
              <a:t>El apoyo de instrumentos facilita este proceso.</a:t>
            </a:r>
            <a:endParaRPr b="0" lang="es-CO" sz="1600" strike="noStrike" u="none">
              <a:solidFill>
                <a:srgbClr val="000000"/>
              </a:solidFill>
              <a:effectLst/>
              <a:uFillTx/>
              <a:latin typeface="Arial"/>
            </a:endParaRPr>
          </a:p>
          <a:p>
            <a:pPr defTabSz="914400">
              <a:lnSpc>
                <a:spcPct val="100000"/>
              </a:lnSpc>
              <a:spcBef>
                <a:spcPts val="1800"/>
              </a:spcBef>
              <a:tabLst>
                <a:tab algn="l" pos="0"/>
              </a:tabLst>
            </a:pPr>
            <a:r>
              <a:rPr b="0" lang="es-CO" sz="1600" strike="noStrike" u="none">
                <a:solidFill>
                  <a:srgbClr val="002060"/>
                </a:solidFill>
                <a:effectLst/>
                <a:uFillTx/>
                <a:latin typeface="Arial"/>
                <a:ea typeface="Arial"/>
              </a:rPr>
              <a:t>Centrarse en el proceso no solo en el resultado.</a:t>
            </a:r>
            <a:endParaRPr b="0" lang="es-CO" sz="1600" strike="noStrike" u="none">
              <a:solidFill>
                <a:srgbClr val="000000"/>
              </a:solidFill>
              <a:effectLst/>
              <a:uFillTx/>
              <a:latin typeface="Arial"/>
            </a:endParaRPr>
          </a:p>
          <a:p>
            <a:pPr defTabSz="914400">
              <a:lnSpc>
                <a:spcPct val="100000"/>
              </a:lnSpc>
              <a:spcBef>
                <a:spcPts val="1800"/>
              </a:spcBef>
              <a:tabLst>
                <a:tab algn="l" pos="0"/>
              </a:tabLst>
            </a:pPr>
            <a:r>
              <a:rPr b="0" lang="es-CO" sz="1600" strike="noStrike" u="none">
                <a:solidFill>
                  <a:srgbClr val="002060"/>
                </a:solidFill>
                <a:effectLst/>
                <a:uFillTx/>
                <a:latin typeface="Arial"/>
                <a:ea typeface="Arial"/>
              </a:rPr>
              <a:t>Desarrollo personal.</a:t>
            </a:r>
            <a:endParaRPr b="0" lang="es-CO" sz="1600" strike="noStrike" u="none">
              <a:solidFill>
                <a:srgbClr val="000000"/>
              </a:solidFill>
              <a:effectLst/>
              <a:uFillTx/>
              <a:latin typeface="Arial"/>
            </a:endParaRPr>
          </a:p>
        </p:txBody>
      </p:sp>
      <p:sp>
        <p:nvSpPr>
          <p:cNvPr id="180" name="Google Shape;295;p51"/>
          <p:cNvSpPr/>
          <p:nvPr/>
        </p:nvSpPr>
        <p:spPr>
          <a:xfrm>
            <a:off x="391320" y="4888080"/>
            <a:ext cx="1995840" cy="369720"/>
          </a:xfrm>
          <a:prstGeom prst="rect">
            <a:avLst/>
          </a:prstGeom>
          <a:solidFill>
            <a:srgbClr val="00b050"/>
          </a:solidFill>
          <a:ln w="9525">
            <a:solidFill>
              <a:srgbClr val="7030a0"/>
            </a:solidFill>
            <a:round/>
          </a:ln>
        </p:spPr>
        <p:style>
          <a:lnRef idx="0"/>
          <a:fillRef idx="0"/>
          <a:effectRef idx="0"/>
          <a:fontRef idx="minor"/>
        </p:style>
        <p:txBody>
          <a:bodyPr anchor="t">
            <a:spAutoFit/>
          </a:bodyPr>
          <a:p>
            <a:pPr defTabSz="914400">
              <a:lnSpc>
                <a:spcPct val="100000"/>
              </a:lnSpc>
              <a:tabLst>
                <a:tab algn="l" pos="0"/>
              </a:tabLst>
            </a:pPr>
            <a:r>
              <a:rPr b="1" lang="es-CO" sz="1800" strike="noStrike" u="none">
                <a:solidFill>
                  <a:schemeClr val="lt1"/>
                </a:solidFill>
                <a:effectLst/>
                <a:uFillTx/>
                <a:latin typeface="Arial"/>
                <a:ea typeface="Arial"/>
              </a:rPr>
              <a:t>Coevaluación</a:t>
            </a:r>
            <a:endParaRPr b="0" lang="es-CO" sz="1800" strike="noStrike" u="none">
              <a:solidFill>
                <a:srgbClr val="ffffff"/>
              </a:solidFill>
              <a:effectLst/>
              <a:uFillTx/>
              <a:latin typeface="Arial"/>
            </a:endParaRPr>
          </a:p>
        </p:txBody>
      </p:sp>
      <p:sp>
        <p:nvSpPr>
          <p:cNvPr id="181" name="Google Shape;296;p51"/>
          <p:cNvSpPr/>
          <p:nvPr/>
        </p:nvSpPr>
        <p:spPr>
          <a:xfrm>
            <a:off x="6295320" y="4280760"/>
            <a:ext cx="5583240" cy="1323720"/>
          </a:xfrm>
          <a:prstGeom prst="rect">
            <a:avLst/>
          </a:prstGeom>
          <a:solidFill>
            <a:schemeClr val="bg1"/>
          </a:solidFill>
          <a:ln w="9525">
            <a:solidFill>
              <a:srgbClr val="7030a0"/>
            </a:solidFill>
            <a:round/>
          </a:ln>
        </p:spPr>
        <p:style>
          <a:lnRef idx="0"/>
          <a:fillRef idx="0"/>
          <a:effectRef idx="0"/>
          <a:fontRef idx="minor"/>
        </p:style>
        <p:txBody>
          <a:bodyPr anchor="t">
            <a:spAutoFit/>
          </a:bodyPr>
          <a:p>
            <a:pPr defTabSz="914400">
              <a:lnSpc>
                <a:spcPct val="100000"/>
              </a:lnSpc>
              <a:tabLst>
                <a:tab algn="l" pos="0"/>
              </a:tabLst>
            </a:pPr>
            <a:r>
              <a:rPr b="0" lang="es-CO" sz="1600" strike="noStrike" u="none">
                <a:solidFill>
                  <a:schemeClr val="dk1"/>
                </a:solidFill>
                <a:effectLst/>
                <a:uFillTx/>
                <a:latin typeface="Arial"/>
                <a:ea typeface="Arial"/>
              </a:rPr>
              <a:t>Asumir el rol de evaluador y evaluado.</a:t>
            </a:r>
            <a:endParaRPr b="0" lang="es-CO" sz="1600" strike="noStrike" u="none">
              <a:solidFill>
                <a:srgbClr val="000000"/>
              </a:solidFill>
              <a:effectLst/>
              <a:uFillTx/>
              <a:latin typeface="Arial"/>
            </a:endParaRPr>
          </a:p>
          <a:p>
            <a:pPr defTabSz="914400">
              <a:lnSpc>
                <a:spcPct val="100000"/>
              </a:lnSpc>
              <a:spcBef>
                <a:spcPts val="1800"/>
              </a:spcBef>
              <a:tabLst>
                <a:tab algn="l" pos="0"/>
              </a:tabLst>
            </a:pPr>
            <a:r>
              <a:rPr b="0" lang="es-CO" sz="1600" strike="noStrike" u="none">
                <a:solidFill>
                  <a:schemeClr val="dk1"/>
                </a:solidFill>
                <a:effectLst/>
                <a:uFillTx/>
                <a:latin typeface="Arial"/>
                <a:ea typeface="Arial"/>
              </a:rPr>
              <a:t>Trabajo colaborativo, discusión y valoración en grupo</a:t>
            </a:r>
            <a:endParaRPr b="0" lang="es-CO" sz="1600" strike="noStrike" u="none">
              <a:solidFill>
                <a:srgbClr val="000000"/>
              </a:solidFill>
              <a:effectLst/>
              <a:uFillTx/>
              <a:latin typeface="Arial"/>
            </a:endParaRPr>
          </a:p>
          <a:p>
            <a:pPr defTabSz="914400">
              <a:lnSpc>
                <a:spcPct val="100000"/>
              </a:lnSpc>
              <a:spcBef>
                <a:spcPts val="1800"/>
              </a:spcBef>
              <a:tabLst>
                <a:tab algn="l" pos="0"/>
              </a:tabLst>
            </a:pPr>
            <a:r>
              <a:rPr b="0" lang="es-CO" sz="1600" strike="noStrike" u="none">
                <a:solidFill>
                  <a:schemeClr val="dk1"/>
                </a:solidFill>
                <a:effectLst/>
                <a:uFillTx/>
                <a:latin typeface="Arial"/>
                <a:ea typeface="Arial"/>
              </a:rPr>
              <a:t>Aprender el papel de la retroalimentación.</a:t>
            </a:r>
            <a:endParaRPr b="0" lang="es-CO" sz="1600" strike="noStrike" u="none">
              <a:solidFill>
                <a:srgbClr val="000000"/>
              </a:solidFill>
              <a:effectLst/>
              <a:uFillTx/>
              <a:latin typeface="Arial"/>
            </a:endParaRPr>
          </a:p>
        </p:txBody>
      </p:sp>
      <p:cxnSp>
        <p:nvCxnSpPr>
          <p:cNvPr id="182" name="Google Shape;230;p49"/>
          <p:cNvCxnSpPr/>
          <p:nvPr/>
        </p:nvCxnSpPr>
        <p:spPr>
          <a:xfrm flipH="1" flipV="1" rot="5400000">
            <a:off x="1674360" y="2642760"/>
            <a:ext cx="1802880" cy="346320"/>
          </a:xfrm>
          <a:prstGeom prst="bentConnector3">
            <a:avLst>
              <a:gd name="adj1" fmla="val 0"/>
            </a:avLst>
          </a:prstGeom>
          <a:ln w="9525">
            <a:solidFill>
              <a:srgbClr val="7030a0"/>
            </a:solidFill>
            <a:prstDash val="dash"/>
            <a:miter/>
          </a:ln>
        </p:spPr>
      </p:cxnSp>
      <p:cxnSp>
        <p:nvCxnSpPr>
          <p:cNvPr id="183" name="Google Shape;230;p49"/>
          <p:cNvCxnSpPr/>
          <p:nvPr/>
        </p:nvCxnSpPr>
        <p:spPr>
          <a:xfrm flipH="1" flipV="1" rot="5400000">
            <a:off x="2077560" y="4816080"/>
            <a:ext cx="1067040" cy="344520"/>
          </a:xfrm>
          <a:prstGeom prst="bentConnector3">
            <a:avLst>
              <a:gd name="adj1" fmla="val 100776"/>
            </a:avLst>
          </a:prstGeom>
          <a:ln w="9525">
            <a:solidFill>
              <a:srgbClr val="7030a0"/>
            </a:solidFill>
            <a:prstDash val="dash"/>
            <a:miter/>
          </a:ln>
        </p:spPr>
      </p:cxnSp>
      <p:cxnSp>
        <p:nvCxnSpPr>
          <p:cNvPr id="184" name="Google Shape;259;p50"/>
          <p:cNvCxnSpPr/>
          <p:nvPr/>
        </p:nvCxnSpPr>
        <p:spPr>
          <a:xfrm>
            <a:off x="2439000" y="3732480"/>
            <a:ext cx="344520" cy="360"/>
          </a:xfrm>
          <a:prstGeom prst="straightConnector1">
            <a:avLst/>
          </a:prstGeom>
          <a:ln w="9525">
            <a:solidFill>
              <a:srgbClr val="7030a0"/>
            </a:solidFill>
            <a:prstDash val="dash"/>
            <a:miter/>
          </a:ln>
        </p:spPr>
      </p:cxnSp>
      <p:cxnSp>
        <p:nvCxnSpPr>
          <p:cNvPr id="185" name="Google Shape;259;p50"/>
          <p:cNvCxnSpPr/>
          <p:nvPr/>
        </p:nvCxnSpPr>
        <p:spPr>
          <a:xfrm>
            <a:off x="2439000" y="5525640"/>
            <a:ext cx="310320" cy="360"/>
          </a:xfrm>
          <a:prstGeom prst="straightConnector1">
            <a:avLst/>
          </a:prstGeom>
          <a:ln w="9525">
            <a:solidFill>
              <a:srgbClr val="7030a0"/>
            </a:solidFill>
            <a:prstDash val="dash"/>
            <a:miter/>
          </a:ln>
        </p:spPr>
      </p:cxn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3 CuadroTexto"/>
          <p:cNvSpPr/>
          <p:nvPr/>
        </p:nvSpPr>
        <p:spPr>
          <a:xfrm>
            <a:off x="3214440" y="482760"/>
            <a:ext cx="8263080" cy="120060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6. </a:t>
            </a:r>
            <a:r>
              <a:rPr b="1" lang="es-MX" sz="2400" strike="noStrike" u="sng">
                <a:solidFill>
                  <a:srgbClr val="00b050"/>
                </a:solidFill>
                <a:effectLst/>
                <a:uFillTx/>
                <a:latin typeface="Arial"/>
              </a:rPr>
              <a:t>Las estrategias de apoyo necesarias para resolver situaciones pedagógicas pendientes de los estudiantes.</a:t>
            </a:r>
            <a:endParaRPr b="0" lang="es-CO" sz="2400" strike="noStrike" u="none">
              <a:solidFill>
                <a:srgbClr val="000000"/>
              </a:solidFill>
              <a:effectLst/>
              <a:uFillTx/>
              <a:latin typeface="Arial"/>
            </a:endParaRPr>
          </a:p>
        </p:txBody>
      </p:sp>
      <p:grpSp>
        <p:nvGrpSpPr>
          <p:cNvPr id="187" name="Google Shape;310;p52"/>
          <p:cNvGrpSpPr/>
          <p:nvPr/>
        </p:nvGrpSpPr>
        <p:grpSpPr>
          <a:xfrm>
            <a:off x="1108440" y="1625760"/>
            <a:ext cx="10056960" cy="5087520"/>
            <a:chOff x="1108440" y="1625760"/>
            <a:chExt cx="10056960" cy="5087520"/>
          </a:xfrm>
        </p:grpSpPr>
        <p:sp>
          <p:nvSpPr>
            <p:cNvPr id="188" name="Google Shape;311;p52"/>
            <p:cNvSpPr/>
            <p:nvPr/>
          </p:nvSpPr>
          <p:spPr>
            <a:xfrm>
              <a:off x="1108440" y="1625760"/>
              <a:ext cx="5087520" cy="5087520"/>
            </a:xfrm>
            <a:prstGeom prst="blockArc">
              <a:avLst>
                <a:gd name="adj1" fmla="val 18900000"/>
                <a:gd name="adj2" fmla="val 2700000"/>
                <a:gd name="adj3" fmla="val 425"/>
              </a:avLst>
            </a:prstGeom>
            <a:solidFill>
              <a:srgbClr val="00b05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89" name="Google Shape;312;p52"/>
            <p:cNvSpPr/>
            <p:nvPr/>
          </p:nvSpPr>
          <p:spPr>
            <a:xfrm>
              <a:off x="5904720" y="2658600"/>
              <a:ext cx="5260680" cy="755280"/>
            </a:xfrm>
            <a:prstGeom prst="rect">
              <a:avLst/>
            </a:prstGeom>
            <a:solidFill>
              <a:srgbClr val="00b05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90" name="Google Shape;313;p52"/>
            <p:cNvSpPr/>
            <p:nvPr/>
          </p:nvSpPr>
          <p:spPr>
            <a:xfrm>
              <a:off x="5904720" y="2658600"/>
              <a:ext cx="5260680" cy="755280"/>
            </a:xfrm>
            <a:prstGeom prst="rect">
              <a:avLst/>
            </a:prstGeom>
            <a:solidFill>
              <a:schemeClr val="bg1"/>
            </a:solidFill>
            <a:ln w="9525">
              <a:solidFill>
                <a:srgbClr val="7030a0"/>
              </a:solidFill>
              <a:round/>
            </a:ln>
          </p:spPr>
          <p:style>
            <a:lnRef idx="0"/>
            <a:fillRef idx="0"/>
            <a:effectRef idx="0"/>
            <a:fontRef idx="minor"/>
          </p:style>
          <p:txBody>
            <a:bodyPr lIns="599760" rIns="50760" tIns="50760" bIns="50760" anchor="ctr">
              <a:noAutofit/>
            </a:bodyPr>
            <a:p>
              <a:pPr defTabSz="914400">
                <a:lnSpc>
                  <a:spcPct val="90000"/>
                </a:lnSpc>
                <a:tabLst>
                  <a:tab algn="l" pos="0"/>
                </a:tabLst>
              </a:pPr>
              <a:r>
                <a:rPr b="0" lang="es-CO" sz="2000" strike="noStrike" u="none">
                  <a:solidFill>
                    <a:schemeClr val="dk1"/>
                  </a:solidFill>
                  <a:effectLst/>
                  <a:uFillTx/>
                  <a:latin typeface="Calibri"/>
                  <a:ea typeface="Calibri"/>
                </a:rPr>
                <a:t>Durante el año escolar y no solo al final de los períodos académicos. </a:t>
              </a:r>
              <a:endParaRPr b="0" lang="es-CO" sz="2000" strike="noStrike" u="none">
                <a:solidFill>
                  <a:srgbClr val="000000"/>
                </a:solidFill>
                <a:effectLst/>
                <a:uFillTx/>
                <a:latin typeface="Arial"/>
              </a:endParaRPr>
            </a:p>
          </p:txBody>
        </p:sp>
        <p:sp>
          <p:nvSpPr>
            <p:cNvPr id="191" name="Google Shape;314;p52"/>
            <p:cNvSpPr/>
            <p:nvPr/>
          </p:nvSpPr>
          <p:spPr>
            <a:xfrm>
              <a:off x="5432400" y="2564280"/>
              <a:ext cx="943920" cy="943920"/>
            </a:xfrm>
            <a:prstGeom prst="ellipse">
              <a:avLst/>
            </a:prstGeom>
            <a:solidFill>
              <a:srgbClr val="ffff0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92" name="Google Shape;315;p52"/>
            <p:cNvSpPr/>
            <p:nvPr/>
          </p:nvSpPr>
          <p:spPr>
            <a:xfrm>
              <a:off x="6179040" y="3791880"/>
              <a:ext cx="4986000" cy="755280"/>
            </a:xfrm>
            <a:prstGeom prst="rect">
              <a:avLst/>
            </a:prstGeom>
            <a:solidFill>
              <a:srgbClr val="00b05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93" name="Google Shape;316;p52"/>
            <p:cNvSpPr/>
            <p:nvPr/>
          </p:nvSpPr>
          <p:spPr>
            <a:xfrm>
              <a:off x="6179040" y="3791880"/>
              <a:ext cx="4986000" cy="755280"/>
            </a:xfrm>
            <a:prstGeom prst="rect">
              <a:avLst/>
            </a:prstGeom>
            <a:solidFill>
              <a:schemeClr val="bg1"/>
            </a:solidFill>
            <a:ln w="9525">
              <a:solidFill>
                <a:srgbClr val="7030a0"/>
              </a:solidFill>
              <a:round/>
            </a:ln>
          </p:spPr>
          <p:style>
            <a:lnRef idx="0"/>
            <a:fillRef idx="0"/>
            <a:effectRef idx="0"/>
            <a:fontRef idx="minor"/>
          </p:style>
          <p:txBody>
            <a:bodyPr lIns="599760" rIns="50760" tIns="50760" bIns="50760" anchor="ctr">
              <a:noAutofit/>
            </a:bodyPr>
            <a:p>
              <a:pPr defTabSz="914400">
                <a:lnSpc>
                  <a:spcPct val="90000"/>
                </a:lnSpc>
                <a:tabLst>
                  <a:tab algn="l" pos="0"/>
                </a:tabLst>
              </a:pPr>
              <a:r>
                <a:rPr b="0" lang="es-CO" sz="2000" strike="noStrike" u="none">
                  <a:solidFill>
                    <a:schemeClr val="dk1"/>
                  </a:solidFill>
                  <a:effectLst/>
                  <a:uFillTx/>
                  <a:latin typeface="Calibri"/>
                  <a:ea typeface="Calibri"/>
                </a:rPr>
                <a:t>Ajustes individuales, grupales o institucionales.</a:t>
              </a:r>
              <a:endParaRPr b="0" lang="es-CO" sz="2000" strike="noStrike" u="none">
                <a:solidFill>
                  <a:srgbClr val="000000"/>
                </a:solidFill>
                <a:effectLst/>
                <a:uFillTx/>
                <a:latin typeface="Arial"/>
              </a:endParaRPr>
            </a:p>
          </p:txBody>
        </p:sp>
        <p:sp>
          <p:nvSpPr>
            <p:cNvPr id="194" name="Google Shape;317;p52"/>
            <p:cNvSpPr/>
            <p:nvPr/>
          </p:nvSpPr>
          <p:spPr>
            <a:xfrm>
              <a:off x="5707080" y="3697560"/>
              <a:ext cx="943920" cy="943920"/>
            </a:xfrm>
            <a:prstGeom prst="ellipse">
              <a:avLst/>
            </a:prstGeom>
            <a:solidFill>
              <a:srgbClr val="ffff0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95" name="Google Shape;318;p52"/>
            <p:cNvSpPr/>
            <p:nvPr/>
          </p:nvSpPr>
          <p:spPr>
            <a:xfrm>
              <a:off x="5904720" y="4925160"/>
              <a:ext cx="5260680" cy="755280"/>
            </a:xfrm>
            <a:prstGeom prst="rect">
              <a:avLst/>
            </a:prstGeom>
            <a:solidFill>
              <a:srgbClr val="00b05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sp>
          <p:nvSpPr>
            <p:cNvPr id="196" name="Google Shape;319;p52"/>
            <p:cNvSpPr/>
            <p:nvPr/>
          </p:nvSpPr>
          <p:spPr>
            <a:xfrm>
              <a:off x="5904720" y="4925160"/>
              <a:ext cx="5260680" cy="755280"/>
            </a:xfrm>
            <a:prstGeom prst="rect">
              <a:avLst/>
            </a:prstGeom>
            <a:solidFill>
              <a:schemeClr val="bg1"/>
            </a:solidFill>
            <a:ln w="9525">
              <a:solidFill>
                <a:srgbClr val="7030a0"/>
              </a:solidFill>
              <a:round/>
            </a:ln>
          </p:spPr>
          <p:style>
            <a:lnRef idx="0"/>
            <a:fillRef idx="0"/>
            <a:effectRef idx="0"/>
            <a:fontRef idx="minor"/>
          </p:style>
          <p:txBody>
            <a:bodyPr lIns="599760" rIns="50760" tIns="50760" bIns="50760" anchor="ctr">
              <a:noAutofit/>
            </a:bodyPr>
            <a:p>
              <a:pPr defTabSz="914400">
                <a:lnSpc>
                  <a:spcPct val="90000"/>
                </a:lnSpc>
                <a:tabLst>
                  <a:tab algn="l" pos="0"/>
                </a:tabLst>
              </a:pPr>
              <a:r>
                <a:rPr b="0" lang="es-CO" sz="2000" strike="noStrike" u="none">
                  <a:solidFill>
                    <a:schemeClr val="dk1"/>
                  </a:solidFill>
                  <a:effectLst/>
                  <a:uFillTx/>
                  <a:latin typeface="Calibri"/>
                  <a:ea typeface="Calibri"/>
                </a:rPr>
                <a:t>Materiales, instrumentos, actividades, acompañamiento y retroalimentación</a:t>
              </a:r>
              <a:endParaRPr b="0" lang="es-CO" sz="2000" strike="noStrike" u="none">
                <a:solidFill>
                  <a:srgbClr val="000000"/>
                </a:solidFill>
                <a:effectLst/>
                <a:uFillTx/>
                <a:latin typeface="Arial"/>
              </a:endParaRPr>
            </a:p>
          </p:txBody>
        </p:sp>
        <p:sp>
          <p:nvSpPr>
            <p:cNvPr id="197" name="Google Shape;320;p52"/>
            <p:cNvSpPr/>
            <p:nvPr/>
          </p:nvSpPr>
          <p:spPr>
            <a:xfrm>
              <a:off x="5432400" y="4830840"/>
              <a:ext cx="943920" cy="943920"/>
            </a:xfrm>
            <a:prstGeom prst="ellipse">
              <a:avLst/>
            </a:prstGeom>
            <a:solidFill>
              <a:srgbClr val="ffff0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chemeClr val="lt1"/>
                </a:solidFill>
                <a:effectLst/>
                <a:uFillTx/>
                <a:latin typeface="Arial"/>
                <a:ea typeface="Arial"/>
              </a:endParaRPr>
            </a:p>
          </p:txBody>
        </p:sp>
      </p:grpSp>
      <p:sp>
        <p:nvSpPr>
          <p:cNvPr id="198" name="Google Shape;322;p52"/>
          <p:cNvSpPr/>
          <p:nvPr/>
        </p:nvSpPr>
        <p:spPr>
          <a:xfrm>
            <a:off x="828000" y="3634560"/>
            <a:ext cx="4421880" cy="1069920"/>
          </a:xfrm>
          <a:prstGeom prst="rect">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1" lang="es-CO" sz="2800" strike="noStrike" u="none">
                <a:solidFill>
                  <a:schemeClr val="lt1"/>
                </a:solidFill>
                <a:effectLst/>
                <a:uFillTx/>
                <a:latin typeface="Calibri"/>
                <a:ea typeface="Calibri"/>
              </a:rPr>
              <a:t>Seguimiento y retroalimentación</a:t>
            </a:r>
            <a:endParaRPr b="0" lang="es-CO" sz="2800" strike="noStrike" u="none">
              <a:solidFill>
                <a:srgbClr val="ffffff"/>
              </a:solidFill>
              <a:effectLst/>
              <a:uFillTx/>
              <a:latin typeface="Arial"/>
            </a:endParaRPr>
          </a:p>
        </p:txBody>
      </p:sp>
      <p:sp>
        <p:nvSpPr>
          <p:cNvPr id="199" name="4 CuadroTexto"/>
          <p:cNvSpPr/>
          <p:nvPr/>
        </p:nvSpPr>
        <p:spPr>
          <a:xfrm>
            <a:off x="0" y="1637640"/>
            <a:ext cx="11773800" cy="8312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CO" sz="1600" strike="noStrike" u="none">
                <a:solidFill>
                  <a:schemeClr val="dk1"/>
                </a:solidFill>
                <a:effectLst/>
                <a:uFillTx/>
                <a:latin typeface="Arial"/>
                <a:ea typeface="Arial"/>
              </a:rPr>
              <a:t>Se debe entender la nivelación como un proceso durante todo el año escolar que se desprende del diagnóstico y la evaluación. no solo debe estar centrada en el proceso cognitivo, sino también de las demás dimensiones. La retroalimentación en el aula es el valor agregado para orientar a los estudiantes al bienestar y mejores desempeños</a:t>
            </a:r>
            <a:endParaRPr b="0" lang="es-CO" sz="1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3 CuadroTexto"/>
          <p:cNvSpPr/>
          <p:nvPr/>
        </p:nvSpPr>
        <p:spPr>
          <a:xfrm>
            <a:off x="3214440" y="128160"/>
            <a:ext cx="8661240" cy="156996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7. </a:t>
            </a:r>
            <a:r>
              <a:rPr b="1" lang="es-MX" sz="2400" strike="noStrike" u="sng">
                <a:solidFill>
                  <a:srgbClr val="00b050"/>
                </a:solidFill>
                <a:effectLst/>
                <a:uFillTx/>
                <a:latin typeface="Arial"/>
              </a:rPr>
              <a:t>Las acciones para garantizar que los directivos docentes y docentes del establecimiento educativo cumplan con los procesos evaluativos estipulados en el sistema institucional de evaluación.</a:t>
            </a:r>
            <a:endParaRPr b="0" lang="es-CO" sz="2400" strike="noStrike" u="none">
              <a:solidFill>
                <a:srgbClr val="000000"/>
              </a:solidFill>
              <a:effectLst/>
              <a:uFillTx/>
              <a:latin typeface="Arial"/>
            </a:endParaRPr>
          </a:p>
        </p:txBody>
      </p:sp>
      <p:sp>
        <p:nvSpPr>
          <p:cNvPr id="201" name="Google Shape;335;p53"/>
          <p:cNvSpPr/>
          <p:nvPr/>
        </p:nvSpPr>
        <p:spPr>
          <a:xfrm>
            <a:off x="2864520" y="1968120"/>
            <a:ext cx="8706240" cy="63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El SIEE debe definir y explicar las acciones y funciones de los diferentes actores del establecimiento educativo.</a:t>
            </a:r>
            <a:endParaRPr b="0" lang="es-CO" sz="1600" strike="noStrike" u="none">
              <a:solidFill>
                <a:srgbClr val="000000"/>
              </a:solidFill>
              <a:effectLst/>
              <a:uFillTx/>
              <a:latin typeface="Arial"/>
            </a:endParaRPr>
          </a:p>
        </p:txBody>
      </p:sp>
      <p:sp>
        <p:nvSpPr>
          <p:cNvPr id="202" name="Google Shape;336;p53"/>
          <p:cNvSpPr/>
          <p:nvPr/>
        </p:nvSpPr>
        <p:spPr>
          <a:xfrm>
            <a:off x="2898000" y="2773440"/>
            <a:ext cx="8672760" cy="51552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Reglamento de cómo, cuándo y qué evaluar.</a:t>
            </a:r>
            <a:endParaRPr b="0" lang="es-CO" sz="1600" strike="noStrike" u="none">
              <a:solidFill>
                <a:srgbClr val="000000"/>
              </a:solidFill>
              <a:effectLst/>
              <a:uFillTx/>
              <a:latin typeface="Arial"/>
            </a:endParaRPr>
          </a:p>
        </p:txBody>
      </p:sp>
      <p:cxnSp>
        <p:nvCxnSpPr>
          <p:cNvPr id="203" name="Google Shape;337;p53"/>
          <p:cNvCxnSpPr/>
          <p:nvPr/>
        </p:nvCxnSpPr>
        <p:spPr>
          <a:xfrm flipH="1" flipV="1" rot="5400000">
            <a:off x="1210680" y="3889440"/>
            <a:ext cx="2946600" cy="1080"/>
          </a:xfrm>
          <a:prstGeom prst="bentConnector3">
            <a:avLst>
              <a:gd name="adj1" fmla="val 50000"/>
            </a:avLst>
          </a:prstGeom>
          <a:ln w="9525">
            <a:solidFill>
              <a:srgbClr val="7030a0"/>
            </a:solidFill>
            <a:prstDash val="dash"/>
            <a:miter/>
          </a:ln>
        </p:spPr>
      </p:cxnSp>
      <p:sp>
        <p:nvSpPr>
          <p:cNvPr id="204" name="Google Shape;340;p53"/>
          <p:cNvSpPr/>
          <p:nvPr/>
        </p:nvSpPr>
        <p:spPr>
          <a:xfrm>
            <a:off x="2909160" y="3407400"/>
            <a:ext cx="8661240" cy="65700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El SIEE debe advertir y establecer la responsabilidad de la sistematización y registro de la evaluación interna y del seguimiento de los estudiantes.</a:t>
            </a:r>
            <a:endParaRPr b="0" lang="es-CO" sz="1600" strike="noStrike" u="none">
              <a:solidFill>
                <a:srgbClr val="000000"/>
              </a:solidFill>
              <a:effectLst/>
              <a:uFillTx/>
              <a:latin typeface="Arial"/>
            </a:endParaRPr>
          </a:p>
        </p:txBody>
      </p:sp>
      <p:sp>
        <p:nvSpPr>
          <p:cNvPr id="205" name="Google Shape;341;p53"/>
          <p:cNvSpPr/>
          <p:nvPr/>
        </p:nvSpPr>
        <p:spPr>
          <a:xfrm>
            <a:off x="2903040" y="4164840"/>
            <a:ext cx="8667720" cy="63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Definir las funciones, competencias, conformación o elección de los miembros, de las comisiones u órganos que se establezcan para procesos evaluativos.</a:t>
            </a:r>
            <a:endParaRPr b="0" lang="es-CO" sz="1600" strike="noStrike" u="none">
              <a:solidFill>
                <a:srgbClr val="000000"/>
              </a:solidFill>
              <a:effectLst/>
              <a:uFillTx/>
              <a:latin typeface="Arial"/>
            </a:endParaRPr>
          </a:p>
        </p:txBody>
      </p:sp>
      <p:sp>
        <p:nvSpPr>
          <p:cNvPr id="206" name="Google Shape;343;p53"/>
          <p:cNvSpPr/>
          <p:nvPr/>
        </p:nvSpPr>
        <p:spPr>
          <a:xfrm>
            <a:off x="2864520" y="4975560"/>
            <a:ext cx="8706240" cy="78840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Definir los canales y medios para reclamaciones, segundo evaluador, o revisión de casos especiales.</a:t>
            </a:r>
            <a:endParaRPr b="0" lang="es-CO" sz="1600" strike="noStrike" u="none">
              <a:solidFill>
                <a:srgbClr val="000000"/>
              </a:solidFill>
              <a:effectLst/>
              <a:uFillTx/>
              <a:latin typeface="Arial"/>
            </a:endParaRPr>
          </a:p>
        </p:txBody>
      </p:sp>
      <p:sp>
        <p:nvSpPr>
          <p:cNvPr id="207" name="Google Shape;347;p53"/>
          <p:cNvSpPr/>
          <p:nvPr/>
        </p:nvSpPr>
        <p:spPr>
          <a:xfrm>
            <a:off x="380880" y="3152520"/>
            <a:ext cx="2212920" cy="1011960"/>
          </a:xfrm>
          <a:prstGeom prst="roundRect">
            <a:avLst>
              <a:gd name="adj" fmla="val 16667"/>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1" lang="es-CO" sz="1600" strike="noStrike" u="none">
                <a:solidFill>
                  <a:schemeClr val="lt1"/>
                </a:solidFill>
                <a:effectLst/>
                <a:uFillTx/>
                <a:latin typeface="Arial"/>
                <a:ea typeface="Arial"/>
              </a:rPr>
              <a:t>Administración de la evaluación</a:t>
            </a:r>
            <a:endParaRPr b="0" lang="es-CO" sz="1600" strike="noStrike" u="none">
              <a:solidFill>
                <a:srgbClr val="ffffff"/>
              </a:solidFill>
              <a:effectLst/>
              <a:uFillTx/>
              <a:latin typeface="Arial"/>
            </a:endParaRPr>
          </a:p>
        </p:txBody>
      </p:sp>
      <p:cxnSp>
        <p:nvCxnSpPr>
          <p:cNvPr id="208" name="Google Shape;338;p53"/>
          <p:cNvCxnSpPr/>
          <p:nvPr/>
        </p:nvCxnSpPr>
        <p:spPr>
          <a:xfrm>
            <a:off x="2683440" y="2405160"/>
            <a:ext cx="225000" cy="360"/>
          </a:xfrm>
          <a:prstGeom prst="straightConnector1">
            <a:avLst/>
          </a:prstGeom>
          <a:ln w="9525">
            <a:solidFill>
              <a:srgbClr val="7030a0"/>
            </a:solidFill>
            <a:prstDash val="dash"/>
            <a:miter/>
          </a:ln>
        </p:spPr>
      </p:cxnSp>
      <p:cxnSp>
        <p:nvCxnSpPr>
          <p:cNvPr id="209" name="Google Shape;338;p53"/>
          <p:cNvCxnSpPr/>
          <p:nvPr/>
        </p:nvCxnSpPr>
        <p:spPr>
          <a:xfrm>
            <a:off x="2683440" y="3015000"/>
            <a:ext cx="225000" cy="360"/>
          </a:xfrm>
          <a:prstGeom prst="straightConnector1">
            <a:avLst/>
          </a:prstGeom>
          <a:ln w="9525">
            <a:solidFill>
              <a:srgbClr val="7030a0"/>
            </a:solidFill>
            <a:prstDash val="dash"/>
            <a:miter/>
          </a:ln>
        </p:spPr>
      </p:cxnSp>
      <p:cxnSp>
        <p:nvCxnSpPr>
          <p:cNvPr id="210" name="Google Shape;338;p53"/>
          <p:cNvCxnSpPr/>
          <p:nvPr/>
        </p:nvCxnSpPr>
        <p:spPr>
          <a:xfrm>
            <a:off x="2683440" y="3759840"/>
            <a:ext cx="225000" cy="360"/>
          </a:xfrm>
          <a:prstGeom prst="straightConnector1">
            <a:avLst/>
          </a:prstGeom>
          <a:ln w="9525">
            <a:solidFill>
              <a:srgbClr val="7030a0"/>
            </a:solidFill>
            <a:prstDash val="dash"/>
            <a:miter/>
          </a:ln>
        </p:spPr>
      </p:cxnSp>
      <p:cxnSp>
        <p:nvCxnSpPr>
          <p:cNvPr id="211" name="Google Shape;338;p53"/>
          <p:cNvCxnSpPr/>
          <p:nvPr/>
        </p:nvCxnSpPr>
        <p:spPr>
          <a:xfrm>
            <a:off x="2683440" y="4482360"/>
            <a:ext cx="225000" cy="360"/>
          </a:xfrm>
          <a:prstGeom prst="straightConnector1">
            <a:avLst/>
          </a:prstGeom>
          <a:ln w="9525">
            <a:solidFill>
              <a:srgbClr val="7030a0"/>
            </a:solidFill>
            <a:prstDash val="dash"/>
            <a:miter/>
          </a:ln>
        </p:spPr>
      </p:cxnSp>
      <p:cxnSp>
        <p:nvCxnSpPr>
          <p:cNvPr id="212" name="Google Shape;338;p53"/>
          <p:cNvCxnSpPr>
            <a:endCxn id="206" idx="1"/>
          </p:cNvCxnSpPr>
          <p:nvPr/>
        </p:nvCxnSpPr>
        <p:spPr>
          <a:xfrm>
            <a:off x="2683440" y="5362920"/>
            <a:ext cx="181440" cy="7200"/>
          </a:xfrm>
          <a:prstGeom prst="straightConnector1">
            <a:avLst/>
          </a:prstGeom>
          <a:ln w="9525">
            <a:solidFill>
              <a:srgbClr val="7030a0"/>
            </a:solidFill>
            <a:prstDash val="dash"/>
            <a:miter/>
          </a:ln>
        </p:spPr>
      </p:cxn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3 CuadroTexto"/>
          <p:cNvSpPr/>
          <p:nvPr/>
        </p:nvSpPr>
        <p:spPr>
          <a:xfrm>
            <a:off x="4805280" y="776160"/>
            <a:ext cx="6672240" cy="83124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sng">
                <a:solidFill>
                  <a:srgbClr val="00b050"/>
                </a:solidFill>
                <a:effectLst/>
                <a:uFillTx/>
                <a:latin typeface="Arial"/>
              </a:rPr>
              <a:t>8. La periodicidad de entrega de informes a los padres de familia.</a:t>
            </a:r>
            <a:endParaRPr b="0" lang="es-CO" sz="2400" strike="noStrike" u="none">
              <a:solidFill>
                <a:srgbClr val="000000"/>
              </a:solidFill>
              <a:effectLst/>
              <a:uFillTx/>
              <a:latin typeface="Arial"/>
            </a:endParaRPr>
          </a:p>
        </p:txBody>
      </p:sp>
      <p:sp>
        <p:nvSpPr>
          <p:cNvPr id="214" name="Google Shape;360;p54"/>
          <p:cNvSpPr/>
          <p:nvPr/>
        </p:nvSpPr>
        <p:spPr>
          <a:xfrm>
            <a:off x="3168360" y="2356560"/>
            <a:ext cx="8672760" cy="51552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Los informes o boletines de calificaciones no deben ser la única herramienta de retroalimentación del desempeño o desarrollo de los estudiantes.</a:t>
            </a:r>
            <a:endParaRPr b="0" lang="es-CO" sz="1600" strike="noStrike" u="none">
              <a:solidFill>
                <a:srgbClr val="000000"/>
              </a:solidFill>
              <a:effectLst/>
              <a:uFillTx/>
              <a:latin typeface="Arial"/>
            </a:endParaRPr>
          </a:p>
        </p:txBody>
      </p:sp>
      <p:cxnSp>
        <p:nvCxnSpPr>
          <p:cNvPr id="215" name="Google Shape;361;p54"/>
          <p:cNvCxnSpPr>
            <a:endCxn id="214" idx="1"/>
          </p:cNvCxnSpPr>
          <p:nvPr/>
        </p:nvCxnSpPr>
        <p:spPr>
          <a:xfrm flipV="1">
            <a:off x="2905920" y="2614320"/>
            <a:ext cx="262800" cy="1531440"/>
          </a:xfrm>
          <a:prstGeom prst="bentConnector3">
            <a:avLst>
              <a:gd name="adj1" fmla="val 50068"/>
            </a:avLst>
          </a:prstGeom>
          <a:ln w="9525">
            <a:solidFill>
              <a:srgbClr val="7030a0"/>
            </a:solidFill>
            <a:prstDash val="dash"/>
            <a:miter/>
          </a:ln>
        </p:spPr>
      </p:cxnSp>
      <p:sp>
        <p:nvSpPr>
          <p:cNvPr id="216" name="Google Shape;362;p54"/>
          <p:cNvSpPr/>
          <p:nvPr/>
        </p:nvSpPr>
        <p:spPr>
          <a:xfrm>
            <a:off x="3151440" y="3035520"/>
            <a:ext cx="8661240" cy="65700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Los períodos académicos no son procesos independientes, son cohortes para apreciar el desempeño.</a:t>
            </a:r>
            <a:endParaRPr b="0" lang="es-CO" sz="1600" strike="noStrike" u="none">
              <a:solidFill>
                <a:srgbClr val="000000"/>
              </a:solidFill>
              <a:effectLst/>
              <a:uFillTx/>
              <a:latin typeface="Arial"/>
            </a:endParaRPr>
          </a:p>
        </p:txBody>
      </p:sp>
      <p:sp>
        <p:nvSpPr>
          <p:cNvPr id="217" name="Google Shape;363;p54"/>
          <p:cNvSpPr/>
          <p:nvPr/>
        </p:nvSpPr>
        <p:spPr>
          <a:xfrm>
            <a:off x="3173400" y="3763440"/>
            <a:ext cx="8667720" cy="63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El número de períodos puede responder a las necesidades de los grados, los niveles educativo, regionales, entre otras.</a:t>
            </a:r>
            <a:endParaRPr b="0" lang="es-CO" sz="1600" strike="noStrike" u="none">
              <a:solidFill>
                <a:srgbClr val="000000"/>
              </a:solidFill>
              <a:effectLst/>
              <a:uFillTx/>
              <a:latin typeface="Arial"/>
            </a:endParaRPr>
          </a:p>
        </p:txBody>
      </p:sp>
      <p:cxnSp>
        <p:nvCxnSpPr>
          <p:cNvPr id="218" name="Google Shape;365;p54"/>
          <p:cNvCxnSpPr>
            <a:endCxn id="216" idx="1"/>
          </p:cNvCxnSpPr>
          <p:nvPr/>
        </p:nvCxnSpPr>
        <p:spPr>
          <a:xfrm flipV="1">
            <a:off x="2900880" y="3363840"/>
            <a:ext cx="250920" cy="10440"/>
          </a:xfrm>
          <a:prstGeom prst="straightConnector1">
            <a:avLst/>
          </a:prstGeom>
          <a:ln w="9525">
            <a:solidFill>
              <a:srgbClr val="7030a0"/>
            </a:solidFill>
            <a:prstDash val="dash"/>
            <a:miter/>
          </a:ln>
        </p:spPr>
      </p:cxnSp>
      <p:sp>
        <p:nvSpPr>
          <p:cNvPr id="219" name="Google Shape;366;p54"/>
          <p:cNvSpPr/>
          <p:nvPr/>
        </p:nvSpPr>
        <p:spPr>
          <a:xfrm>
            <a:off x="217440" y="2554560"/>
            <a:ext cx="2448000" cy="1608840"/>
          </a:xfrm>
          <a:prstGeom prst="roundRect">
            <a:avLst>
              <a:gd name="adj" fmla="val 16667"/>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1" lang="es-CO" sz="1800" strike="noStrike" u="none">
                <a:solidFill>
                  <a:schemeClr val="lt1"/>
                </a:solidFill>
                <a:effectLst/>
                <a:uFillTx/>
                <a:latin typeface="Arial"/>
                <a:ea typeface="Arial"/>
              </a:rPr>
              <a:t>Mínimo dos entregas al año. </a:t>
            </a:r>
            <a:endParaRPr b="0" lang="es-CO" sz="1800" strike="noStrike" u="none">
              <a:solidFill>
                <a:srgbClr val="ffffff"/>
              </a:solidFill>
              <a:effectLst/>
              <a:uFillTx/>
              <a:latin typeface="Arial"/>
            </a:endParaRPr>
          </a:p>
        </p:txBody>
      </p:sp>
      <p:cxnSp>
        <p:nvCxnSpPr>
          <p:cNvPr id="220" name="Google Shape;365;p54"/>
          <p:cNvCxnSpPr/>
          <p:nvPr/>
        </p:nvCxnSpPr>
        <p:spPr>
          <a:xfrm flipV="1">
            <a:off x="2917800" y="4127400"/>
            <a:ext cx="250920" cy="10080"/>
          </a:xfrm>
          <a:prstGeom prst="straightConnector1">
            <a:avLst/>
          </a:prstGeom>
          <a:ln w="9525">
            <a:solidFill>
              <a:srgbClr val="7030a0"/>
            </a:solidFill>
            <a:prstDash val="dash"/>
            <a:miter/>
          </a:ln>
        </p:spPr>
      </p:cxn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3 CuadroTexto"/>
          <p:cNvSpPr/>
          <p:nvPr/>
        </p:nvSpPr>
        <p:spPr>
          <a:xfrm>
            <a:off x="3147840" y="84240"/>
            <a:ext cx="8874360" cy="120060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9. </a:t>
            </a:r>
            <a:r>
              <a:rPr b="1" lang="es-MX" sz="2400" strike="noStrike" u="sng">
                <a:solidFill>
                  <a:srgbClr val="00b050"/>
                </a:solidFill>
                <a:effectLst/>
                <a:uFillTx/>
                <a:latin typeface="Arial"/>
              </a:rPr>
              <a:t>La estructura de los informes de los estudiantes, para que sean claros, comprensibles y den información integral del avance en la formación.</a:t>
            </a:r>
            <a:endParaRPr b="0" lang="es-CO" sz="2400" strike="noStrike" u="none">
              <a:solidFill>
                <a:srgbClr val="000000"/>
              </a:solidFill>
              <a:effectLst/>
              <a:uFillTx/>
              <a:latin typeface="Arial"/>
            </a:endParaRPr>
          </a:p>
        </p:txBody>
      </p:sp>
      <p:sp>
        <p:nvSpPr>
          <p:cNvPr id="222" name="Google Shape;379;p55"/>
          <p:cNvSpPr/>
          <p:nvPr/>
        </p:nvSpPr>
        <p:spPr>
          <a:xfrm>
            <a:off x="544680" y="2918880"/>
            <a:ext cx="2204280" cy="893520"/>
          </a:xfrm>
          <a:prstGeom prst="rect">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1" lang="es-CO" sz="1800" strike="noStrike" u="none">
                <a:solidFill>
                  <a:schemeClr val="lt1"/>
                </a:solidFill>
                <a:effectLst/>
                <a:uFillTx/>
                <a:latin typeface="Arial"/>
                <a:ea typeface="Arial"/>
              </a:rPr>
              <a:t>Recomendaciones para los informes</a:t>
            </a:r>
            <a:endParaRPr b="0" lang="es-CO" sz="1800" strike="noStrike" u="none">
              <a:solidFill>
                <a:srgbClr val="ffffff"/>
              </a:solidFill>
              <a:effectLst/>
              <a:uFillTx/>
              <a:latin typeface="Arial"/>
            </a:endParaRPr>
          </a:p>
        </p:txBody>
      </p:sp>
      <p:sp>
        <p:nvSpPr>
          <p:cNvPr id="223" name="Google Shape;380;p55"/>
          <p:cNvSpPr/>
          <p:nvPr/>
        </p:nvSpPr>
        <p:spPr>
          <a:xfrm>
            <a:off x="3207600" y="1463040"/>
            <a:ext cx="8706240" cy="42084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endParaRPr b="0" lang="es-CO" sz="1600" strike="noStrike" u="none">
              <a:solidFill>
                <a:srgbClr val="000000"/>
              </a:solidFill>
              <a:effectLst/>
              <a:uFillTx/>
              <a:latin typeface="Arial"/>
            </a:endParaRPr>
          </a:p>
          <a:p>
            <a:pPr defTabSz="914400">
              <a:lnSpc>
                <a:spcPct val="100000"/>
              </a:lnSpc>
              <a:tabLst>
                <a:tab algn="l" pos="0"/>
              </a:tabLst>
            </a:pPr>
            <a:r>
              <a:rPr b="1" lang="es-CO" sz="1600" strike="noStrike" u="none">
                <a:solidFill>
                  <a:srgbClr val="002060"/>
                </a:solidFill>
                <a:effectLst/>
                <a:uFillTx/>
                <a:latin typeface="Arial"/>
                <a:ea typeface="Arial"/>
              </a:rPr>
              <a:t>Identificación </a:t>
            </a:r>
            <a:r>
              <a:rPr b="0" lang="es-CO" sz="1600" strike="noStrike" u="none">
                <a:solidFill>
                  <a:srgbClr val="002060"/>
                </a:solidFill>
                <a:effectLst/>
                <a:uFillTx/>
                <a:latin typeface="Arial"/>
                <a:ea typeface="Arial"/>
              </a:rPr>
              <a:t>clara del estudiante y de las áreas o asignaturas.</a:t>
            </a:r>
            <a:endParaRPr b="0" lang="es-CO" sz="1600" strike="noStrike" u="none">
              <a:solidFill>
                <a:srgbClr val="000000"/>
              </a:solidFill>
              <a:effectLst/>
              <a:uFillTx/>
              <a:latin typeface="Arial"/>
            </a:endParaRPr>
          </a:p>
          <a:p>
            <a:pPr defTabSz="914400">
              <a:lnSpc>
                <a:spcPct val="100000"/>
              </a:lnSpc>
              <a:tabLst>
                <a:tab algn="l" pos="0"/>
              </a:tabLst>
            </a:pPr>
            <a:endParaRPr b="0" lang="es-CO" sz="1600" strike="noStrike" u="none">
              <a:solidFill>
                <a:srgbClr val="000000"/>
              </a:solidFill>
              <a:effectLst/>
              <a:uFillTx/>
              <a:latin typeface="Arial"/>
            </a:endParaRPr>
          </a:p>
        </p:txBody>
      </p:sp>
      <p:sp>
        <p:nvSpPr>
          <p:cNvPr id="224" name="Google Shape;381;p55"/>
          <p:cNvSpPr/>
          <p:nvPr/>
        </p:nvSpPr>
        <p:spPr>
          <a:xfrm>
            <a:off x="3207600" y="1971000"/>
            <a:ext cx="8706240" cy="63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Las valoraciones o los valores de la escala acompañados de una </a:t>
            </a:r>
            <a:r>
              <a:rPr b="1" lang="es-CO" sz="1600" strike="noStrike" u="none">
                <a:solidFill>
                  <a:srgbClr val="002060"/>
                </a:solidFill>
                <a:effectLst/>
                <a:uFillTx/>
                <a:latin typeface="Arial"/>
                <a:ea typeface="Arial"/>
              </a:rPr>
              <a:t>descripción cualitativa </a:t>
            </a:r>
            <a:r>
              <a:rPr b="0" lang="es-CO" sz="1600" strike="noStrike" u="none">
                <a:solidFill>
                  <a:srgbClr val="002060"/>
                </a:solidFill>
                <a:effectLst/>
                <a:uFillTx/>
                <a:latin typeface="Arial"/>
                <a:ea typeface="Arial"/>
              </a:rPr>
              <a:t>del desempeño del estudiante. </a:t>
            </a:r>
            <a:endParaRPr b="0" lang="es-CO" sz="1600" strike="noStrike" u="none">
              <a:solidFill>
                <a:srgbClr val="000000"/>
              </a:solidFill>
              <a:effectLst/>
              <a:uFillTx/>
              <a:latin typeface="Arial"/>
            </a:endParaRPr>
          </a:p>
        </p:txBody>
      </p:sp>
      <p:sp>
        <p:nvSpPr>
          <p:cNvPr id="225" name="Google Shape;382;p55"/>
          <p:cNvSpPr/>
          <p:nvPr/>
        </p:nvSpPr>
        <p:spPr>
          <a:xfrm>
            <a:off x="3207600" y="2688840"/>
            <a:ext cx="8706240" cy="42084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0" lang="es-CO" sz="1600" strike="noStrike" u="none">
                <a:solidFill>
                  <a:srgbClr val="002060"/>
                </a:solidFill>
                <a:effectLst/>
                <a:uFillTx/>
                <a:latin typeface="Arial"/>
                <a:ea typeface="Arial"/>
              </a:rPr>
              <a:t>Los valores de la escala en relación evidente con la </a:t>
            </a:r>
            <a:r>
              <a:rPr b="1" lang="es-CO" sz="1600" strike="noStrike" u="none">
                <a:solidFill>
                  <a:srgbClr val="002060"/>
                </a:solidFill>
                <a:effectLst/>
                <a:uFillTx/>
                <a:latin typeface="Arial"/>
                <a:ea typeface="Arial"/>
              </a:rPr>
              <a:t>escala nacional</a:t>
            </a:r>
            <a:r>
              <a:rPr b="0" lang="es-CO" sz="1600" strike="noStrike" u="none">
                <a:solidFill>
                  <a:srgbClr val="002060"/>
                </a:solidFill>
                <a:effectLst/>
                <a:uFillTx/>
                <a:latin typeface="Arial"/>
                <a:ea typeface="Arial"/>
              </a:rPr>
              <a:t>.</a:t>
            </a:r>
            <a:endParaRPr b="0" lang="es-CO" sz="1600" strike="noStrike" u="none">
              <a:solidFill>
                <a:srgbClr val="000000"/>
              </a:solidFill>
              <a:effectLst/>
              <a:uFillTx/>
              <a:latin typeface="Arial"/>
            </a:endParaRPr>
          </a:p>
        </p:txBody>
      </p:sp>
      <p:cxnSp>
        <p:nvCxnSpPr>
          <p:cNvPr id="226" name="Google Shape;384;p55"/>
          <p:cNvCxnSpPr/>
          <p:nvPr/>
        </p:nvCxnSpPr>
        <p:spPr>
          <a:xfrm>
            <a:off x="2923200" y="2228040"/>
            <a:ext cx="224640" cy="360"/>
          </a:xfrm>
          <a:prstGeom prst="straightConnector1">
            <a:avLst/>
          </a:prstGeom>
          <a:ln w="9525">
            <a:solidFill>
              <a:srgbClr val="7030a0"/>
            </a:solidFill>
            <a:prstDash val="dash"/>
            <a:miter/>
          </a:ln>
        </p:spPr>
      </p:cxnSp>
      <p:sp>
        <p:nvSpPr>
          <p:cNvPr id="227" name="Google Shape;385;p55"/>
          <p:cNvSpPr/>
          <p:nvPr/>
        </p:nvSpPr>
        <p:spPr>
          <a:xfrm>
            <a:off x="3207600" y="3200760"/>
            <a:ext cx="8706240" cy="65700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defTabSz="914400">
              <a:lnSpc>
                <a:spcPct val="100000"/>
              </a:lnSpc>
              <a:tabLst>
                <a:tab algn="l" pos="0"/>
              </a:tabLst>
            </a:pPr>
            <a:r>
              <a:rPr b="1" lang="es-CO" sz="1600" strike="noStrike" u="none">
                <a:solidFill>
                  <a:srgbClr val="002060"/>
                </a:solidFill>
                <a:effectLst/>
                <a:uFillTx/>
                <a:latin typeface="Arial"/>
                <a:ea typeface="Arial"/>
              </a:rPr>
              <a:t>Precisiones del período académico </a:t>
            </a:r>
            <a:r>
              <a:rPr b="0" lang="es-CO" sz="1600" strike="noStrike" u="none">
                <a:solidFill>
                  <a:srgbClr val="002060"/>
                </a:solidFill>
                <a:effectLst/>
                <a:uFillTx/>
                <a:latin typeface="Arial"/>
                <a:ea typeface="Arial"/>
              </a:rPr>
              <a:t>al que se refieren y del número de períodos académicos evaluados durante el grado escolar.</a:t>
            </a:r>
            <a:endParaRPr b="0" lang="es-CO" sz="1600" strike="noStrike" u="none">
              <a:solidFill>
                <a:srgbClr val="000000"/>
              </a:solidFill>
              <a:effectLst/>
              <a:uFillTx/>
              <a:latin typeface="Arial"/>
            </a:endParaRPr>
          </a:p>
        </p:txBody>
      </p:sp>
      <p:sp>
        <p:nvSpPr>
          <p:cNvPr id="228" name="Google Shape;386;p55"/>
          <p:cNvSpPr/>
          <p:nvPr/>
        </p:nvSpPr>
        <p:spPr>
          <a:xfrm>
            <a:off x="3207600" y="3952440"/>
            <a:ext cx="8706240" cy="42084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Una sección con los </a:t>
            </a:r>
            <a:r>
              <a:rPr b="1" lang="es-CO" sz="1600" strike="noStrike" u="none">
                <a:solidFill>
                  <a:srgbClr val="002060"/>
                </a:solidFill>
                <a:effectLst/>
                <a:uFillTx/>
                <a:latin typeface="Arial"/>
                <a:ea typeface="Arial"/>
              </a:rPr>
              <a:t>criterios de promoción</a:t>
            </a:r>
            <a:r>
              <a:rPr b="0" lang="es-CO" sz="1600" strike="noStrike" u="none">
                <a:solidFill>
                  <a:srgbClr val="002060"/>
                </a:solidFill>
                <a:effectLst/>
                <a:uFillTx/>
                <a:latin typeface="Arial"/>
                <a:ea typeface="Arial"/>
              </a:rPr>
              <a:t> del grado. </a:t>
            </a:r>
            <a:endParaRPr b="0" lang="es-CO" sz="1600" strike="noStrike" u="none">
              <a:solidFill>
                <a:srgbClr val="000000"/>
              </a:solidFill>
              <a:effectLst/>
              <a:uFillTx/>
              <a:latin typeface="Arial"/>
            </a:endParaRPr>
          </a:p>
        </p:txBody>
      </p:sp>
      <p:cxnSp>
        <p:nvCxnSpPr>
          <p:cNvPr id="229" name="Google Shape;387;p55"/>
          <p:cNvCxnSpPr/>
          <p:nvPr/>
        </p:nvCxnSpPr>
        <p:spPr>
          <a:xfrm>
            <a:off x="2923200" y="5581080"/>
            <a:ext cx="224640" cy="360"/>
          </a:xfrm>
          <a:prstGeom prst="straightConnector1">
            <a:avLst/>
          </a:prstGeom>
          <a:ln w="9525">
            <a:solidFill>
              <a:srgbClr val="7030a0"/>
            </a:solidFill>
            <a:prstDash val="dash"/>
            <a:miter/>
          </a:ln>
        </p:spPr>
      </p:cxnSp>
      <p:sp>
        <p:nvSpPr>
          <p:cNvPr id="230" name="Google Shape;388;p55"/>
          <p:cNvSpPr/>
          <p:nvPr/>
        </p:nvSpPr>
        <p:spPr>
          <a:xfrm>
            <a:off x="3224880" y="4472640"/>
            <a:ext cx="8688960" cy="638280"/>
          </a:xfrm>
          <a:prstGeom prst="roundRect">
            <a:avLst>
              <a:gd name="adj" fmla="val 16667"/>
            </a:avLst>
          </a:prstGeom>
          <a:solidFill>
            <a:schemeClr val="lt1"/>
          </a:solidFill>
          <a:ln w="12700">
            <a:solidFill>
              <a:srgbClr val="7030a0"/>
            </a:solidFill>
            <a:miter/>
          </a:ln>
        </p:spPr>
        <p:style>
          <a:lnRef idx="0"/>
          <a:fillRef idx="0"/>
          <a:effectRef idx="0"/>
          <a:fontRef idx="minor"/>
        </p:style>
        <p:txBody>
          <a:bodyPr anchor="ctr">
            <a:noAutofit/>
          </a:bodyPr>
          <a:p>
            <a:pPr algn="just" defTabSz="914400">
              <a:lnSpc>
                <a:spcPct val="100000"/>
              </a:lnSpc>
              <a:tabLst>
                <a:tab algn="l" pos="0"/>
              </a:tabLst>
            </a:pPr>
            <a:r>
              <a:rPr b="0" lang="es-CO" sz="1600" strike="noStrike" u="none">
                <a:solidFill>
                  <a:srgbClr val="002060"/>
                </a:solidFill>
                <a:effectLst/>
                <a:uFillTx/>
                <a:latin typeface="Arial"/>
                <a:ea typeface="Arial"/>
              </a:rPr>
              <a:t>Se debe señalar en caso de reprobación qué desempeños no se evidencian y, en el caso de aprobación, describir el desarrollo alcanzado</a:t>
            </a:r>
            <a:endParaRPr b="0" lang="es-CO" sz="1600" strike="noStrike" u="none">
              <a:solidFill>
                <a:srgbClr val="000000"/>
              </a:solidFill>
              <a:effectLst/>
              <a:uFillTx/>
              <a:latin typeface="Arial"/>
            </a:endParaRPr>
          </a:p>
        </p:txBody>
      </p:sp>
      <p:cxnSp>
        <p:nvCxnSpPr>
          <p:cNvPr id="231" name="Google Shape;389;p55"/>
          <p:cNvCxnSpPr/>
          <p:nvPr/>
        </p:nvCxnSpPr>
        <p:spPr>
          <a:xfrm>
            <a:off x="2940480" y="4720320"/>
            <a:ext cx="157680" cy="360"/>
          </a:xfrm>
          <a:prstGeom prst="straightConnector1">
            <a:avLst/>
          </a:prstGeom>
          <a:ln w="9525">
            <a:solidFill>
              <a:srgbClr val="7030a0"/>
            </a:solidFill>
            <a:prstDash val="dash"/>
            <a:miter/>
          </a:ln>
        </p:spPr>
      </p:cxnSp>
      <p:cxnSp>
        <p:nvCxnSpPr>
          <p:cNvPr id="232" name="Google Shape;390;p55"/>
          <p:cNvCxnSpPr/>
          <p:nvPr/>
        </p:nvCxnSpPr>
        <p:spPr>
          <a:xfrm>
            <a:off x="2944440" y="2883960"/>
            <a:ext cx="157680" cy="360"/>
          </a:xfrm>
          <a:prstGeom prst="straightConnector1">
            <a:avLst/>
          </a:prstGeom>
          <a:ln w="9525">
            <a:solidFill>
              <a:srgbClr val="7030a0"/>
            </a:solidFill>
            <a:prstDash val="dash"/>
            <a:miter/>
          </a:ln>
        </p:spPr>
      </p:cxnSp>
      <p:cxnSp>
        <p:nvCxnSpPr>
          <p:cNvPr id="233" name="Google Shape;391;p55"/>
          <p:cNvCxnSpPr/>
          <p:nvPr/>
        </p:nvCxnSpPr>
        <p:spPr>
          <a:xfrm>
            <a:off x="2944440" y="3468600"/>
            <a:ext cx="157680" cy="360"/>
          </a:xfrm>
          <a:prstGeom prst="straightConnector1">
            <a:avLst/>
          </a:prstGeom>
          <a:ln w="9525">
            <a:solidFill>
              <a:srgbClr val="7030a0"/>
            </a:solidFill>
            <a:prstDash val="dash"/>
            <a:miter/>
          </a:ln>
        </p:spPr>
      </p:cxnSp>
      <p:sp>
        <p:nvSpPr>
          <p:cNvPr id="234" name="Google Shape;392;p55"/>
          <p:cNvSpPr/>
          <p:nvPr/>
        </p:nvSpPr>
        <p:spPr>
          <a:xfrm>
            <a:off x="3224880" y="5156280"/>
            <a:ext cx="8688960" cy="788400"/>
          </a:xfrm>
          <a:prstGeom prst="roundRect">
            <a:avLst>
              <a:gd name="adj" fmla="val 16667"/>
            </a:avLst>
          </a:prstGeom>
          <a:solidFill>
            <a:schemeClr val="lt1"/>
          </a:solidFill>
          <a:ln w="12700">
            <a:solidFill>
              <a:srgbClr val="31538f"/>
            </a:solidFill>
            <a:miter/>
          </a:ln>
        </p:spPr>
        <p:style>
          <a:lnRef idx="0"/>
          <a:fillRef idx="0"/>
          <a:effectRef idx="0"/>
          <a:fontRef idx="minor"/>
        </p:style>
        <p:txBody>
          <a:bodyPr anchor="ctr">
            <a:noAutofit/>
          </a:bodyPr>
          <a:p>
            <a:pPr algn="just" defTabSz="914400">
              <a:lnSpc>
                <a:spcPct val="100000"/>
              </a:lnSpc>
              <a:tabLst>
                <a:tab algn="l" pos="0"/>
              </a:tabLst>
            </a:pPr>
            <a:r>
              <a:rPr b="1" lang="es-CO" sz="1600" strike="noStrike" u="none">
                <a:solidFill>
                  <a:srgbClr val="002060"/>
                </a:solidFill>
                <a:effectLst/>
                <a:uFillTx/>
                <a:latin typeface="Arial"/>
                <a:ea typeface="Arial"/>
              </a:rPr>
              <a:t>Precisión en torno a las calificaciones</a:t>
            </a:r>
            <a:r>
              <a:rPr b="0" lang="es-CO" sz="1600" strike="noStrike" u="none">
                <a:solidFill>
                  <a:srgbClr val="002060"/>
                </a:solidFill>
                <a:effectLst/>
                <a:uFillTx/>
                <a:latin typeface="Arial"/>
                <a:ea typeface="Arial"/>
              </a:rPr>
              <a:t>: si se generan por áreas, asignaturas o grupos de áreas y si hay ponderaciones entre estas. </a:t>
            </a:r>
            <a:endParaRPr b="0" lang="es-CO" sz="1600" strike="noStrike" u="none">
              <a:solidFill>
                <a:srgbClr val="000000"/>
              </a:solidFill>
              <a:effectLst/>
              <a:uFillTx/>
              <a:latin typeface="Arial"/>
            </a:endParaRPr>
          </a:p>
        </p:txBody>
      </p:sp>
      <p:cxnSp>
        <p:nvCxnSpPr>
          <p:cNvPr id="235" name="Google Shape;393;p55"/>
          <p:cNvCxnSpPr/>
          <p:nvPr/>
        </p:nvCxnSpPr>
        <p:spPr>
          <a:xfrm>
            <a:off x="2946240" y="4096800"/>
            <a:ext cx="157680" cy="360"/>
          </a:xfrm>
          <a:prstGeom prst="straightConnector1">
            <a:avLst/>
          </a:prstGeom>
          <a:ln w="9525">
            <a:solidFill>
              <a:srgbClr val="7030a0"/>
            </a:solidFill>
            <a:prstDash val="dash"/>
            <a:miter/>
          </a:ln>
        </p:spPr>
      </p:cxnSp>
      <p:cxnSp>
        <p:nvCxnSpPr>
          <p:cNvPr id="236" name="Google Shape;383;p55"/>
          <p:cNvCxnSpPr/>
          <p:nvPr/>
        </p:nvCxnSpPr>
        <p:spPr>
          <a:xfrm flipH="1" flipV="1" rot="5400000">
            <a:off x="1057680" y="3437280"/>
            <a:ext cx="3970080" cy="284040"/>
          </a:xfrm>
          <a:prstGeom prst="bentConnector3">
            <a:avLst>
              <a:gd name="adj1" fmla="val 49995"/>
            </a:avLst>
          </a:prstGeom>
          <a:ln w="9525">
            <a:solidFill>
              <a:srgbClr val="7030a0"/>
            </a:solidFill>
            <a:prstDash val="dash"/>
            <a:miter/>
          </a:ln>
        </p:spPr>
      </p:cxn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3 CuadroTexto"/>
          <p:cNvSpPr/>
          <p:nvPr/>
        </p:nvSpPr>
        <p:spPr>
          <a:xfrm>
            <a:off x="3567240" y="352440"/>
            <a:ext cx="7797240" cy="156996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10. </a:t>
            </a:r>
            <a:r>
              <a:rPr b="1" lang="es-MX" sz="2400" strike="noStrike" u="sng">
                <a:solidFill>
                  <a:srgbClr val="00b050"/>
                </a:solidFill>
                <a:effectLst/>
                <a:uFillTx/>
                <a:latin typeface="Arial"/>
              </a:rPr>
              <a:t>Las instancias, procedimientos y mecanismos de atención y resolución de reclamaciones de padres de familia y estudiantes sobre la evaluación y promoción.</a:t>
            </a:r>
            <a:endParaRPr b="0" lang="es-CO" sz="2400" strike="noStrike" u="none">
              <a:solidFill>
                <a:srgbClr val="000000"/>
              </a:solidFill>
              <a:effectLst/>
              <a:uFillTx/>
              <a:latin typeface="Arial"/>
            </a:endParaRPr>
          </a:p>
        </p:txBody>
      </p:sp>
      <p:grpSp>
        <p:nvGrpSpPr>
          <p:cNvPr id="238" name="Google Shape;406;p56"/>
          <p:cNvGrpSpPr/>
          <p:nvPr/>
        </p:nvGrpSpPr>
        <p:grpSpPr>
          <a:xfrm>
            <a:off x="829800" y="1339920"/>
            <a:ext cx="10056600" cy="5087520"/>
            <a:chOff x="829800" y="1339920"/>
            <a:chExt cx="10056600" cy="5087520"/>
          </a:xfrm>
        </p:grpSpPr>
        <p:sp>
          <p:nvSpPr>
            <p:cNvPr id="239" name="Google Shape;407;p56"/>
            <p:cNvSpPr/>
            <p:nvPr/>
          </p:nvSpPr>
          <p:spPr>
            <a:xfrm>
              <a:off x="829800" y="1339920"/>
              <a:ext cx="5087520" cy="5087520"/>
            </a:xfrm>
            <a:prstGeom prst="blockArc">
              <a:avLst>
                <a:gd name="adj1" fmla="val 18900000"/>
                <a:gd name="adj2" fmla="val 2700000"/>
                <a:gd name="adj3" fmla="val 425"/>
              </a:avLst>
            </a:prstGeom>
            <a:no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rgbClr val="002060"/>
                </a:solidFill>
                <a:effectLst/>
                <a:uFillTx/>
                <a:latin typeface="Arial"/>
                <a:ea typeface="Arial"/>
              </a:endParaRPr>
            </a:p>
          </p:txBody>
        </p:sp>
        <p:sp>
          <p:nvSpPr>
            <p:cNvPr id="240" name="Google Shape;408;p56"/>
            <p:cNvSpPr/>
            <p:nvPr/>
          </p:nvSpPr>
          <p:spPr>
            <a:xfrm>
              <a:off x="5528520" y="2285280"/>
              <a:ext cx="5357880" cy="580680"/>
            </a:xfrm>
            <a:prstGeom prst="rect">
              <a:avLst/>
            </a:prstGeom>
            <a:solidFill>
              <a:srgbClr val="4372c3"/>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rgbClr val="002060"/>
                </a:solidFill>
                <a:effectLst/>
                <a:uFillTx/>
                <a:latin typeface="Arial"/>
                <a:ea typeface="Arial"/>
              </a:endParaRPr>
            </a:p>
          </p:txBody>
        </p:sp>
        <p:sp>
          <p:nvSpPr>
            <p:cNvPr id="241" name="Google Shape;409;p56"/>
            <p:cNvSpPr/>
            <p:nvPr/>
          </p:nvSpPr>
          <p:spPr>
            <a:xfrm>
              <a:off x="5528520" y="2323080"/>
              <a:ext cx="5357880" cy="580680"/>
            </a:xfrm>
            <a:prstGeom prst="rect">
              <a:avLst/>
            </a:prstGeom>
            <a:solidFill>
              <a:schemeClr val="bg1"/>
            </a:solidFill>
            <a:ln w="9525">
              <a:solidFill>
                <a:srgbClr val="7030a0"/>
              </a:solidFill>
              <a:round/>
            </a:ln>
          </p:spPr>
          <p:style>
            <a:lnRef idx="0"/>
            <a:fillRef idx="0"/>
            <a:effectRef idx="0"/>
            <a:fontRef idx="minor"/>
          </p:style>
          <p:txBody>
            <a:bodyPr lIns="461160" rIns="50760" tIns="50760" bIns="50760" anchor="ctr">
              <a:noAutofit/>
            </a:bodyPr>
            <a:p>
              <a:pPr defTabSz="914400">
                <a:lnSpc>
                  <a:spcPct val="90000"/>
                </a:lnSpc>
                <a:tabLst>
                  <a:tab algn="l" pos="0"/>
                </a:tabLst>
              </a:pPr>
              <a:r>
                <a:rPr b="0" i="1" lang="es-CO" sz="2000" strike="noStrike" u="none">
                  <a:solidFill>
                    <a:schemeClr val="dk1"/>
                  </a:solidFill>
                  <a:effectLst/>
                  <a:uFillTx/>
                  <a:latin typeface="Calibri"/>
                  <a:ea typeface="Calibri"/>
                </a:rPr>
                <a:t>Instancias: </a:t>
              </a:r>
              <a:r>
                <a:rPr b="0" lang="es-CO" sz="2000" strike="noStrike" u="none">
                  <a:solidFill>
                    <a:schemeClr val="dk1"/>
                  </a:solidFill>
                  <a:effectLst/>
                  <a:uFillTx/>
                  <a:latin typeface="Calibri"/>
                  <a:ea typeface="Calibri"/>
                </a:rPr>
                <a:t>docente, director de grupo, coordinador, consejo académico o directivo.</a:t>
              </a:r>
              <a:endParaRPr b="0" lang="es-CO" sz="2000" strike="noStrike" u="none">
                <a:solidFill>
                  <a:srgbClr val="000000"/>
                </a:solidFill>
                <a:effectLst/>
                <a:uFillTx/>
                <a:latin typeface="Arial"/>
              </a:endParaRPr>
            </a:p>
          </p:txBody>
        </p:sp>
        <p:sp>
          <p:nvSpPr>
            <p:cNvPr id="242" name="Google Shape;410;p56"/>
            <p:cNvSpPr/>
            <p:nvPr/>
          </p:nvSpPr>
          <p:spPr>
            <a:xfrm>
              <a:off x="5165280" y="2212920"/>
              <a:ext cx="726120" cy="726120"/>
            </a:xfrm>
            <a:prstGeom prst="ellipse">
              <a:avLst/>
            </a:prstGeom>
            <a:solidFill>
              <a:srgbClr val="ffff0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rgbClr val="002060"/>
                </a:solidFill>
                <a:effectLst/>
                <a:uFillTx/>
                <a:latin typeface="Arial"/>
                <a:ea typeface="Arial"/>
              </a:endParaRPr>
            </a:p>
          </p:txBody>
        </p:sp>
        <p:sp>
          <p:nvSpPr>
            <p:cNvPr id="243" name="Google Shape;411;p56"/>
            <p:cNvSpPr/>
            <p:nvPr/>
          </p:nvSpPr>
          <p:spPr>
            <a:xfrm>
              <a:off x="5861520" y="3157200"/>
              <a:ext cx="5024880" cy="580680"/>
            </a:xfrm>
            <a:prstGeom prst="rect">
              <a:avLst/>
            </a:prstGeom>
            <a:solidFill>
              <a:srgbClr val="4372c3"/>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rgbClr val="002060"/>
                </a:solidFill>
                <a:effectLst/>
                <a:uFillTx/>
                <a:latin typeface="Arial"/>
                <a:ea typeface="Arial"/>
              </a:endParaRPr>
            </a:p>
          </p:txBody>
        </p:sp>
        <p:sp>
          <p:nvSpPr>
            <p:cNvPr id="244" name="Google Shape;412;p56"/>
            <p:cNvSpPr/>
            <p:nvPr/>
          </p:nvSpPr>
          <p:spPr>
            <a:xfrm>
              <a:off x="5861520" y="3195000"/>
              <a:ext cx="5024880" cy="580680"/>
            </a:xfrm>
            <a:prstGeom prst="rect">
              <a:avLst/>
            </a:prstGeom>
            <a:solidFill>
              <a:srgbClr val="7030a0"/>
            </a:solidFill>
            <a:ln w="9525">
              <a:solidFill>
                <a:srgbClr val="7030a0"/>
              </a:solidFill>
              <a:round/>
            </a:ln>
          </p:spPr>
          <p:style>
            <a:lnRef idx="0"/>
            <a:fillRef idx="0"/>
            <a:effectRef idx="0"/>
            <a:fontRef idx="minor"/>
          </p:style>
          <p:txBody>
            <a:bodyPr lIns="461160" rIns="50760" tIns="50760" bIns="50760" anchor="ctr">
              <a:noAutofit/>
            </a:bodyPr>
            <a:p>
              <a:pPr defTabSz="914400">
                <a:lnSpc>
                  <a:spcPct val="90000"/>
                </a:lnSpc>
                <a:tabLst>
                  <a:tab algn="l" pos="0"/>
                </a:tabLst>
              </a:pPr>
              <a:r>
                <a:rPr b="0" lang="es-CO" sz="2000" strike="noStrike" u="none">
                  <a:solidFill>
                    <a:schemeClr val="lt1"/>
                  </a:solidFill>
                  <a:effectLst/>
                  <a:uFillTx/>
                  <a:latin typeface="Calibri"/>
                  <a:ea typeface="Calibri"/>
                </a:rPr>
                <a:t>Corresponsabilidad de los padres y estudiantes.</a:t>
              </a:r>
              <a:endParaRPr b="0" lang="es-CO" sz="2000" strike="noStrike" u="none">
                <a:solidFill>
                  <a:srgbClr val="ffffff"/>
                </a:solidFill>
                <a:effectLst/>
                <a:uFillTx/>
                <a:latin typeface="Arial"/>
              </a:endParaRPr>
            </a:p>
          </p:txBody>
        </p:sp>
        <p:sp>
          <p:nvSpPr>
            <p:cNvPr id="245" name="Google Shape;414;p56"/>
            <p:cNvSpPr/>
            <p:nvPr/>
          </p:nvSpPr>
          <p:spPr>
            <a:xfrm>
              <a:off x="5861520" y="4029120"/>
              <a:ext cx="5024880" cy="580680"/>
            </a:xfrm>
            <a:prstGeom prst="rect">
              <a:avLst/>
            </a:prstGeom>
            <a:solidFill>
              <a:srgbClr val="4372c3"/>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rgbClr val="002060"/>
                </a:solidFill>
                <a:effectLst/>
                <a:uFillTx/>
                <a:latin typeface="Arial"/>
                <a:ea typeface="Arial"/>
              </a:endParaRPr>
            </a:p>
          </p:txBody>
        </p:sp>
        <p:sp>
          <p:nvSpPr>
            <p:cNvPr id="246" name="Google Shape;415;p56"/>
            <p:cNvSpPr/>
            <p:nvPr/>
          </p:nvSpPr>
          <p:spPr>
            <a:xfrm>
              <a:off x="5861520" y="4066920"/>
              <a:ext cx="5024880" cy="580680"/>
            </a:xfrm>
            <a:prstGeom prst="rect">
              <a:avLst/>
            </a:prstGeom>
            <a:solidFill>
              <a:srgbClr val="7030a0"/>
            </a:solidFill>
            <a:ln w="9525">
              <a:solidFill>
                <a:srgbClr val="7030a0"/>
              </a:solidFill>
              <a:round/>
            </a:ln>
          </p:spPr>
          <p:style>
            <a:lnRef idx="0"/>
            <a:fillRef idx="0"/>
            <a:effectRef idx="0"/>
            <a:fontRef idx="minor"/>
          </p:style>
          <p:txBody>
            <a:bodyPr lIns="461160" rIns="50760" tIns="50760" bIns="50760" anchor="ctr">
              <a:noAutofit/>
            </a:bodyPr>
            <a:p>
              <a:pPr defTabSz="914400">
                <a:lnSpc>
                  <a:spcPct val="90000"/>
                </a:lnSpc>
                <a:tabLst>
                  <a:tab algn="l" pos="0"/>
                </a:tabLst>
              </a:pPr>
              <a:r>
                <a:rPr b="0" lang="es-CO" sz="2000" strike="noStrike" u="none">
                  <a:solidFill>
                    <a:schemeClr val="lt1"/>
                  </a:solidFill>
                  <a:effectLst/>
                  <a:uFillTx/>
                  <a:latin typeface="Calibri"/>
                  <a:ea typeface="Calibri"/>
                </a:rPr>
                <a:t>Estudiante centro del proceso educativo.</a:t>
              </a:r>
              <a:endParaRPr b="0" lang="es-CO" sz="2000" strike="noStrike" u="none">
                <a:solidFill>
                  <a:srgbClr val="ffffff"/>
                </a:solidFill>
                <a:effectLst/>
                <a:uFillTx/>
                <a:latin typeface="Arial"/>
              </a:endParaRPr>
            </a:p>
          </p:txBody>
        </p:sp>
        <p:sp>
          <p:nvSpPr>
            <p:cNvPr id="247" name="Google Shape;417;p56"/>
            <p:cNvSpPr/>
            <p:nvPr/>
          </p:nvSpPr>
          <p:spPr>
            <a:xfrm>
              <a:off x="5528520" y="4901040"/>
              <a:ext cx="5357880" cy="580680"/>
            </a:xfrm>
            <a:prstGeom prst="rect">
              <a:avLst/>
            </a:prstGeom>
            <a:solidFill>
              <a:srgbClr val="4372c3"/>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rgbClr val="002060"/>
                </a:solidFill>
                <a:effectLst/>
                <a:uFillTx/>
                <a:latin typeface="Arial"/>
                <a:ea typeface="Arial"/>
              </a:endParaRPr>
            </a:p>
          </p:txBody>
        </p:sp>
        <p:sp>
          <p:nvSpPr>
            <p:cNvPr id="248" name="Google Shape;418;p56"/>
            <p:cNvSpPr/>
            <p:nvPr/>
          </p:nvSpPr>
          <p:spPr>
            <a:xfrm>
              <a:off x="5528520" y="4901040"/>
              <a:ext cx="5357880" cy="580680"/>
            </a:xfrm>
            <a:prstGeom prst="rect">
              <a:avLst/>
            </a:prstGeom>
            <a:solidFill>
              <a:srgbClr val="7030a0"/>
            </a:solidFill>
            <a:ln w="9525">
              <a:solidFill>
                <a:srgbClr val="7030a0"/>
              </a:solidFill>
              <a:round/>
            </a:ln>
          </p:spPr>
          <p:style>
            <a:lnRef idx="0"/>
            <a:fillRef idx="0"/>
            <a:effectRef idx="0"/>
            <a:fontRef idx="minor"/>
          </p:style>
          <p:txBody>
            <a:bodyPr lIns="461160" rIns="50760" tIns="50760" bIns="50760" anchor="ctr">
              <a:noAutofit/>
            </a:bodyPr>
            <a:p>
              <a:pPr defTabSz="914400">
                <a:lnSpc>
                  <a:spcPct val="90000"/>
                </a:lnSpc>
                <a:tabLst>
                  <a:tab algn="l" pos="0"/>
                </a:tabLst>
              </a:pPr>
              <a:r>
                <a:rPr b="0" lang="es-CO" sz="2000" strike="noStrike" u="none">
                  <a:solidFill>
                    <a:schemeClr val="lt1"/>
                  </a:solidFill>
                  <a:effectLst/>
                  <a:uFillTx/>
                  <a:latin typeface="Calibri"/>
                  <a:ea typeface="Calibri"/>
                </a:rPr>
                <a:t>Divulgación  de medios  y socialización de procedimientos.</a:t>
              </a:r>
              <a:endParaRPr b="0" lang="es-CO" sz="2000" strike="noStrike" u="none">
                <a:solidFill>
                  <a:srgbClr val="ffffff"/>
                </a:solidFill>
                <a:effectLst/>
                <a:uFillTx/>
                <a:latin typeface="Arial"/>
              </a:endParaRPr>
            </a:p>
          </p:txBody>
        </p:sp>
        <p:sp>
          <p:nvSpPr>
            <p:cNvPr id="249" name="Google Shape;412;p56"/>
            <p:cNvSpPr/>
            <p:nvPr/>
          </p:nvSpPr>
          <p:spPr>
            <a:xfrm>
              <a:off x="5861520" y="3231000"/>
              <a:ext cx="5024880" cy="580680"/>
            </a:xfrm>
            <a:prstGeom prst="rect">
              <a:avLst/>
            </a:prstGeom>
            <a:solidFill>
              <a:schemeClr val="bg1"/>
            </a:solidFill>
            <a:ln w="9525">
              <a:solidFill>
                <a:srgbClr val="7030a0"/>
              </a:solidFill>
              <a:round/>
            </a:ln>
          </p:spPr>
          <p:style>
            <a:lnRef idx="0"/>
            <a:fillRef idx="0"/>
            <a:effectRef idx="0"/>
            <a:fontRef idx="minor"/>
          </p:style>
          <p:txBody>
            <a:bodyPr lIns="461160" rIns="50760" tIns="50760" bIns="50760" anchor="ctr">
              <a:noAutofit/>
            </a:bodyPr>
            <a:p>
              <a:pPr defTabSz="914400">
                <a:lnSpc>
                  <a:spcPct val="90000"/>
                </a:lnSpc>
                <a:tabLst>
                  <a:tab algn="l" pos="0"/>
                </a:tabLst>
              </a:pPr>
              <a:r>
                <a:rPr b="0" lang="es-CO" sz="2000" strike="noStrike" u="none">
                  <a:solidFill>
                    <a:schemeClr val="dk1"/>
                  </a:solidFill>
                  <a:effectLst/>
                  <a:uFillTx/>
                  <a:latin typeface="Calibri"/>
                  <a:ea typeface="Calibri"/>
                </a:rPr>
                <a:t>Corresponsabilidad de los padres y estudiantes.</a:t>
              </a:r>
              <a:endParaRPr b="0" lang="es-CO" sz="2000" strike="noStrike" u="none">
                <a:solidFill>
                  <a:srgbClr val="000000"/>
                </a:solidFill>
                <a:effectLst/>
                <a:uFillTx/>
                <a:latin typeface="Arial"/>
              </a:endParaRPr>
            </a:p>
          </p:txBody>
        </p:sp>
        <p:sp>
          <p:nvSpPr>
            <p:cNvPr id="250" name="Google Shape;415;p56"/>
            <p:cNvSpPr/>
            <p:nvPr/>
          </p:nvSpPr>
          <p:spPr>
            <a:xfrm>
              <a:off x="5861520" y="4102920"/>
              <a:ext cx="5024880" cy="580680"/>
            </a:xfrm>
            <a:prstGeom prst="rect">
              <a:avLst/>
            </a:prstGeom>
            <a:solidFill>
              <a:schemeClr val="bg1"/>
            </a:solidFill>
            <a:ln w="9525">
              <a:solidFill>
                <a:srgbClr val="7030a0"/>
              </a:solidFill>
              <a:round/>
            </a:ln>
          </p:spPr>
          <p:style>
            <a:lnRef idx="0"/>
            <a:fillRef idx="0"/>
            <a:effectRef idx="0"/>
            <a:fontRef idx="minor"/>
          </p:style>
          <p:txBody>
            <a:bodyPr lIns="461160" rIns="50760" tIns="50760" bIns="50760" anchor="ctr">
              <a:noAutofit/>
            </a:bodyPr>
            <a:p>
              <a:pPr defTabSz="914400">
                <a:lnSpc>
                  <a:spcPct val="90000"/>
                </a:lnSpc>
                <a:tabLst>
                  <a:tab algn="l" pos="0"/>
                </a:tabLst>
              </a:pPr>
              <a:r>
                <a:rPr b="0" lang="es-CO" sz="2000" strike="noStrike" u="none">
                  <a:solidFill>
                    <a:schemeClr val="dk1"/>
                  </a:solidFill>
                  <a:effectLst/>
                  <a:uFillTx/>
                  <a:latin typeface="Calibri"/>
                  <a:ea typeface="Calibri"/>
                </a:rPr>
                <a:t>Estudiante centro del proceso educativo.</a:t>
              </a:r>
              <a:endParaRPr b="0" lang="es-CO" sz="2000" strike="noStrike" u="none">
                <a:solidFill>
                  <a:srgbClr val="000000"/>
                </a:solidFill>
                <a:effectLst/>
                <a:uFillTx/>
                <a:latin typeface="Arial"/>
              </a:endParaRPr>
            </a:p>
          </p:txBody>
        </p:sp>
        <p:sp>
          <p:nvSpPr>
            <p:cNvPr id="251" name="Google Shape;418;p56"/>
            <p:cNvSpPr/>
            <p:nvPr/>
          </p:nvSpPr>
          <p:spPr>
            <a:xfrm>
              <a:off x="5528520" y="4937040"/>
              <a:ext cx="5357880" cy="580680"/>
            </a:xfrm>
            <a:prstGeom prst="rect">
              <a:avLst/>
            </a:prstGeom>
            <a:solidFill>
              <a:schemeClr val="bg1"/>
            </a:solidFill>
            <a:ln w="9525">
              <a:solidFill>
                <a:srgbClr val="7030a0"/>
              </a:solidFill>
              <a:round/>
            </a:ln>
          </p:spPr>
          <p:style>
            <a:lnRef idx="0"/>
            <a:fillRef idx="0"/>
            <a:effectRef idx="0"/>
            <a:fontRef idx="minor"/>
          </p:style>
          <p:txBody>
            <a:bodyPr lIns="461160" rIns="50760" tIns="50760" bIns="50760" anchor="ctr">
              <a:noAutofit/>
            </a:bodyPr>
            <a:p>
              <a:pPr defTabSz="914400">
                <a:lnSpc>
                  <a:spcPct val="90000"/>
                </a:lnSpc>
                <a:tabLst>
                  <a:tab algn="l" pos="0"/>
                </a:tabLst>
              </a:pPr>
              <a:r>
                <a:rPr b="0" lang="es-CO" sz="2000" strike="noStrike" u="none">
                  <a:solidFill>
                    <a:schemeClr val="dk1"/>
                  </a:solidFill>
                  <a:effectLst/>
                  <a:uFillTx/>
                  <a:latin typeface="Calibri"/>
                  <a:ea typeface="Calibri"/>
                </a:rPr>
                <a:t>Divulgación  de medios  y socialización de procedimientos.</a:t>
              </a:r>
              <a:endParaRPr b="0" lang="es-CO" sz="2000" strike="noStrike" u="none">
                <a:solidFill>
                  <a:srgbClr val="000000"/>
                </a:solidFill>
                <a:effectLst/>
                <a:uFillTx/>
                <a:latin typeface="Arial"/>
              </a:endParaRPr>
            </a:p>
          </p:txBody>
        </p:sp>
        <p:sp>
          <p:nvSpPr>
            <p:cNvPr id="252" name="Google Shape;413;p56"/>
            <p:cNvSpPr/>
            <p:nvPr/>
          </p:nvSpPr>
          <p:spPr>
            <a:xfrm>
              <a:off x="5498280" y="3084480"/>
              <a:ext cx="726120" cy="726120"/>
            </a:xfrm>
            <a:prstGeom prst="ellipse">
              <a:avLst/>
            </a:prstGeom>
            <a:solidFill>
              <a:srgbClr val="ffff0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rgbClr val="002060"/>
                </a:solidFill>
                <a:effectLst/>
                <a:uFillTx/>
                <a:latin typeface="Arial"/>
                <a:ea typeface="Arial"/>
              </a:endParaRPr>
            </a:p>
          </p:txBody>
        </p:sp>
        <p:sp>
          <p:nvSpPr>
            <p:cNvPr id="253" name="Google Shape;416;p56"/>
            <p:cNvSpPr/>
            <p:nvPr/>
          </p:nvSpPr>
          <p:spPr>
            <a:xfrm>
              <a:off x="5498280" y="3956400"/>
              <a:ext cx="726120" cy="726120"/>
            </a:xfrm>
            <a:prstGeom prst="ellipse">
              <a:avLst/>
            </a:prstGeom>
            <a:solidFill>
              <a:srgbClr val="ffff0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rgbClr val="002060"/>
                </a:solidFill>
                <a:effectLst/>
                <a:uFillTx/>
                <a:latin typeface="Arial"/>
                <a:ea typeface="Arial"/>
              </a:endParaRPr>
            </a:p>
          </p:txBody>
        </p:sp>
        <p:sp>
          <p:nvSpPr>
            <p:cNvPr id="254" name="Google Shape;419;p56"/>
            <p:cNvSpPr/>
            <p:nvPr/>
          </p:nvSpPr>
          <p:spPr>
            <a:xfrm>
              <a:off x="5165280" y="4828320"/>
              <a:ext cx="726120" cy="726120"/>
            </a:xfrm>
            <a:prstGeom prst="ellipse">
              <a:avLst/>
            </a:prstGeom>
            <a:solidFill>
              <a:srgbClr val="ffff00"/>
            </a:solidFill>
            <a:ln w="12700">
              <a:solidFill>
                <a:srgbClr val="7030a0"/>
              </a:solidFill>
              <a:miter/>
            </a:ln>
          </p:spPr>
          <p:style>
            <a:lnRef idx="0"/>
            <a:fillRef idx="0"/>
            <a:effectRef idx="0"/>
            <a:fontRef idx="minor"/>
          </p:style>
          <p:txBody>
            <a:bodyPr tIns="91440" bIns="91440" anchor="ctr">
              <a:noAutofit/>
            </a:bodyPr>
            <a:p>
              <a:pPr defTabSz="914400">
                <a:lnSpc>
                  <a:spcPct val="100000"/>
                </a:lnSpc>
                <a:tabLst>
                  <a:tab algn="l" pos="0"/>
                </a:tabLst>
              </a:pPr>
              <a:endParaRPr b="0" lang="es-CO" sz="1400" strike="noStrike" u="none">
                <a:solidFill>
                  <a:srgbClr val="002060"/>
                </a:solidFill>
                <a:effectLst/>
                <a:uFillTx/>
                <a:latin typeface="Arial"/>
                <a:ea typeface="Arial"/>
              </a:endParaRPr>
            </a:p>
          </p:txBody>
        </p:sp>
      </p:grpSp>
      <p:sp>
        <p:nvSpPr>
          <p:cNvPr id="255" name="Google Shape;420;p56"/>
          <p:cNvSpPr/>
          <p:nvPr/>
        </p:nvSpPr>
        <p:spPr>
          <a:xfrm>
            <a:off x="677880" y="3287160"/>
            <a:ext cx="4421880" cy="1069920"/>
          </a:xfrm>
          <a:prstGeom prst="rect">
            <a:avLst/>
          </a:prstGeom>
          <a:solidFill>
            <a:srgbClr val="00b050"/>
          </a:solidFill>
          <a:ln w="12700">
            <a:solidFill>
              <a:srgbClr val="7030a0"/>
            </a:solidFill>
            <a:miter/>
          </a:ln>
        </p:spPr>
        <p:style>
          <a:lnRef idx="0"/>
          <a:fillRef idx="0"/>
          <a:effectRef idx="0"/>
          <a:fontRef idx="minor"/>
        </p:style>
        <p:txBody>
          <a:bodyPr anchor="ctr">
            <a:noAutofit/>
          </a:bodyPr>
          <a:p>
            <a:pPr algn="ctr" defTabSz="914400">
              <a:lnSpc>
                <a:spcPct val="100000"/>
              </a:lnSpc>
              <a:tabLst>
                <a:tab algn="l" pos="0"/>
              </a:tabLst>
            </a:pPr>
            <a:r>
              <a:rPr b="1" lang="es-CO" sz="2800" strike="noStrike" u="none">
                <a:solidFill>
                  <a:schemeClr val="lt1"/>
                </a:solidFill>
                <a:effectLst/>
                <a:uFillTx/>
                <a:latin typeface="Calibri"/>
                <a:ea typeface="Calibri"/>
              </a:rPr>
              <a:t>Reclamaciones</a:t>
            </a:r>
            <a:endParaRPr b="0" lang="es-CO"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3 CuadroTexto"/>
          <p:cNvSpPr/>
          <p:nvPr/>
        </p:nvSpPr>
        <p:spPr>
          <a:xfrm>
            <a:off x="3214440" y="482760"/>
            <a:ext cx="8263080" cy="120060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1" lang="es-MX" sz="2400" strike="noStrike" u="none">
                <a:solidFill>
                  <a:srgbClr val="00b050"/>
                </a:solidFill>
                <a:effectLst/>
                <a:uFillTx/>
                <a:latin typeface="Arial"/>
              </a:rPr>
              <a:t>11. </a:t>
            </a:r>
            <a:r>
              <a:rPr b="1" lang="es-MX" sz="2400" strike="noStrike" u="sng">
                <a:solidFill>
                  <a:srgbClr val="00b050"/>
                </a:solidFill>
                <a:effectLst/>
                <a:uFillTx/>
                <a:latin typeface="Arial"/>
              </a:rPr>
              <a:t>Los mecanismos de participación de la comunidad educativa en la construcción del sistema institucional de evaluación de los estudiantes.</a:t>
            </a:r>
            <a:endParaRPr b="0" lang="es-CO" sz="2400" strike="noStrike" u="none">
              <a:solidFill>
                <a:srgbClr val="000000"/>
              </a:solidFill>
              <a:effectLst/>
              <a:uFillTx/>
              <a:latin typeface="Arial"/>
            </a:endParaRPr>
          </a:p>
        </p:txBody>
      </p:sp>
      <p:pic>
        <p:nvPicPr>
          <p:cNvPr id="257" name="Google Shape;433;p57" descr="Maestro"/>
          <p:cNvPicPr/>
          <p:nvPr/>
        </p:nvPicPr>
        <p:blipFill>
          <a:blip r:embed="rId1"/>
          <a:stretch/>
        </p:blipFill>
        <p:spPr>
          <a:xfrm>
            <a:off x="1653480" y="2642040"/>
            <a:ext cx="914040" cy="914040"/>
          </a:xfrm>
          <a:prstGeom prst="rect">
            <a:avLst/>
          </a:prstGeom>
          <a:noFill/>
          <a:ln w="9525">
            <a:solidFill>
              <a:srgbClr val="7030a0"/>
            </a:solidFill>
            <a:round/>
          </a:ln>
        </p:spPr>
      </p:pic>
      <p:sp>
        <p:nvSpPr>
          <p:cNvPr id="258" name="Google Shape;434;p57"/>
          <p:cNvSpPr/>
          <p:nvPr/>
        </p:nvSpPr>
        <p:spPr>
          <a:xfrm>
            <a:off x="356760" y="3651840"/>
            <a:ext cx="3555720" cy="1816200"/>
          </a:xfrm>
          <a:prstGeom prst="rect">
            <a:avLst/>
          </a:prstGeom>
          <a:solidFill>
            <a:schemeClr val="lt1"/>
          </a:solidFill>
          <a:ln w="9525">
            <a:solidFill>
              <a:srgbClr val="7030a0"/>
            </a:solidFill>
            <a:round/>
          </a:ln>
        </p:spPr>
        <p:style>
          <a:lnRef idx="0"/>
          <a:fillRef idx="0"/>
          <a:effectRef idx="0"/>
          <a:fontRef idx="minor"/>
        </p:style>
        <p:txBody>
          <a:bodyPr anchor="t">
            <a:spAutoFit/>
          </a:bodyPr>
          <a:p>
            <a:pPr marL="285840" indent="-285840" defTabSz="914400">
              <a:lnSpc>
                <a:spcPct val="100000"/>
              </a:lnSpc>
              <a:buClr>
                <a:srgbClr val="3f65aa"/>
              </a:buClr>
              <a:buFont typeface="Arial"/>
              <a:buChar char="•"/>
            </a:pPr>
            <a:r>
              <a:rPr b="0" lang="es-CO" sz="1600" strike="noStrike" u="none">
                <a:solidFill>
                  <a:srgbClr val="002060"/>
                </a:solidFill>
                <a:effectLst/>
                <a:uFillTx/>
                <a:latin typeface="Arial"/>
                <a:ea typeface="Arial"/>
              </a:rPr>
              <a:t>Resocialización del SIEE con la comunidad educativa.</a:t>
            </a:r>
            <a:endParaRPr b="0" lang="es-CO" sz="1600" strike="noStrike" u="none">
              <a:solidFill>
                <a:srgbClr val="000000"/>
              </a:solidFill>
              <a:effectLst/>
              <a:uFillTx/>
              <a:latin typeface="Arial"/>
            </a:endParaRPr>
          </a:p>
          <a:p>
            <a:pPr defTabSz="914400">
              <a:lnSpc>
                <a:spcPct val="100000"/>
              </a:lnSpc>
              <a:tabLst>
                <a:tab algn="l" pos="0"/>
              </a:tabLst>
            </a:pPr>
            <a:endParaRPr b="0" lang="es-CO" sz="1600" strike="noStrike" u="none">
              <a:solidFill>
                <a:srgbClr val="000000"/>
              </a:solidFill>
              <a:effectLst/>
              <a:uFillTx/>
              <a:latin typeface="Arial"/>
            </a:endParaRPr>
          </a:p>
          <a:p>
            <a:pPr marL="285840" indent="-285840" defTabSz="914400">
              <a:lnSpc>
                <a:spcPct val="100000"/>
              </a:lnSpc>
              <a:buClr>
                <a:srgbClr val="3f65aa"/>
              </a:buClr>
              <a:buFont typeface="Arial"/>
              <a:buChar char="•"/>
              <a:tabLst>
                <a:tab algn="l" pos="0"/>
              </a:tabLst>
            </a:pPr>
            <a:r>
              <a:rPr b="0" lang="es-CO" sz="1600" strike="noStrike" u="none">
                <a:solidFill>
                  <a:srgbClr val="002060"/>
                </a:solidFill>
                <a:effectLst/>
                <a:uFillTx/>
                <a:latin typeface="Arial"/>
                <a:ea typeface="Arial"/>
              </a:rPr>
              <a:t>Recepción de observaciones y propuestas.</a:t>
            </a:r>
            <a:endParaRPr b="0" lang="es-CO" sz="1600" strike="noStrike" u="none">
              <a:solidFill>
                <a:srgbClr val="000000"/>
              </a:solidFill>
              <a:effectLst/>
              <a:uFillTx/>
              <a:latin typeface="Arial"/>
            </a:endParaRPr>
          </a:p>
          <a:p>
            <a:pPr marL="285840" indent="-184320" defTabSz="914400">
              <a:lnSpc>
                <a:spcPct val="100000"/>
              </a:lnSpc>
              <a:tabLst>
                <a:tab algn="l" pos="0"/>
              </a:tabLst>
            </a:pPr>
            <a:endParaRPr b="0" lang="es-CO" sz="1600" strike="noStrike" u="none">
              <a:solidFill>
                <a:srgbClr val="000000"/>
              </a:solidFill>
              <a:effectLst/>
              <a:uFillTx/>
              <a:latin typeface="Arial"/>
            </a:endParaRPr>
          </a:p>
          <a:p>
            <a:pPr marL="285840" indent="-184320" defTabSz="914400">
              <a:lnSpc>
                <a:spcPct val="100000"/>
              </a:lnSpc>
              <a:tabLst>
                <a:tab algn="l" pos="0"/>
              </a:tabLst>
            </a:pPr>
            <a:endParaRPr b="0" lang="es-CO" sz="1600" strike="noStrike" u="none">
              <a:solidFill>
                <a:srgbClr val="000000"/>
              </a:solidFill>
              <a:effectLst/>
              <a:uFillTx/>
              <a:latin typeface="Arial"/>
            </a:endParaRPr>
          </a:p>
        </p:txBody>
      </p:sp>
      <p:pic>
        <p:nvPicPr>
          <p:cNvPr id="259" name="Google Shape;435;p57" descr="Investigación"/>
          <p:cNvPicPr/>
          <p:nvPr/>
        </p:nvPicPr>
        <p:blipFill>
          <a:blip r:embed="rId2"/>
          <a:stretch/>
        </p:blipFill>
        <p:spPr>
          <a:xfrm>
            <a:off x="5721480" y="2623320"/>
            <a:ext cx="914040" cy="914040"/>
          </a:xfrm>
          <a:prstGeom prst="rect">
            <a:avLst/>
          </a:prstGeom>
          <a:noFill/>
          <a:ln w="9525">
            <a:solidFill>
              <a:srgbClr val="7030a0"/>
            </a:solidFill>
            <a:round/>
          </a:ln>
        </p:spPr>
      </p:pic>
      <p:sp>
        <p:nvSpPr>
          <p:cNvPr id="260" name="Google Shape;436;p57"/>
          <p:cNvSpPr/>
          <p:nvPr/>
        </p:nvSpPr>
        <p:spPr>
          <a:xfrm>
            <a:off x="4679640" y="3651840"/>
            <a:ext cx="3151440" cy="1816200"/>
          </a:xfrm>
          <a:prstGeom prst="rect">
            <a:avLst/>
          </a:prstGeom>
          <a:solidFill>
            <a:schemeClr val="lt1"/>
          </a:solidFill>
          <a:ln w="9525">
            <a:solidFill>
              <a:srgbClr val="7030a0"/>
            </a:solidFill>
            <a:round/>
          </a:ln>
        </p:spPr>
        <p:style>
          <a:lnRef idx="0"/>
          <a:fillRef idx="0"/>
          <a:effectRef idx="0"/>
          <a:fontRef idx="minor"/>
        </p:style>
        <p:txBody>
          <a:bodyPr anchor="t">
            <a:spAutoFit/>
          </a:bodyPr>
          <a:p>
            <a:pPr algn="ctr" defTabSz="914400">
              <a:lnSpc>
                <a:spcPct val="100000"/>
              </a:lnSpc>
              <a:tabLst>
                <a:tab algn="l" pos="0"/>
              </a:tabLst>
            </a:pPr>
            <a:r>
              <a:rPr b="1" lang="es-CO" sz="1600" strike="noStrike" u="none">
                <a:solidFill>
                  <a:srgbClr val="002060"/>
                </a:solidFill>
                <a:effectLst/>
                <a:uFillTx/>
                <a:latin typeface="Arial"/>
                <a:ea typeface="Arial"/>
              </a:rPr>
              <a:t>Consejo Académico</a:t>
            </a:r>
            <a:endParaRPr b="0" lang="es-CO" sz="1600" strike="noStrike" u="none">
              <a:solidFill>
                <a:srgbClr val="000000"/>
              </a:solidFill>
              <a:effectLst/>
              <a:uFillTx/>
              <a:latin typeface="Arial"/>
            </a:endParaRPr>
          </a:p>
          <a:p>
            <a:pPr algn="ctr" defTabSz="914400">
              <a:lnSpc>
                <a:spcPct val="100000"/>
              </a:lnSpc>
              <a:tabLst>
                <a:tab algn="l" pos="0"/>
              </a:tabLst>
            </a:pPr>
            <a:endParaRPr b="0" lang="es-CO" sz="1600" strike="noStrike" u="none">
              <a:solidFill>
                <a:srgbClr val="000000"/>
              </a:solidFill>
              <a:effectLst/>
              <a:uFillTx/>
              <a:latin typeface="Arial"/>
            </a:endParaRPr>
          </a:p>
          <a:p>
            <a:pPr marL="285840" indent="-285840" defTabSz="914400">
              <a:lnSpc>
                <a:spcPct val="100000"/>
              </a:lnSpc>
              <a:buClr>
                <a:srgbClr val="3f65aa"/>
              </a:buClr>
              <a:buFont typeface="Arial"/>
              <a:buChar char="•"/>
              <a:tabLst>
                <a:tab algn="l" pos="0"/>
              </a:tabLst>
            </a:pPr>
            <a:r>
              <a:rPr b="0" lang="es-CO" sz="1600" strike="noStrike" u="none">
                <a:solidFill>
                  <a:srgbClr val="002060"/>
                </a:solidFill>
                <a:effectLst/>
                <a:uFillTx/>
                <a:latin typeface="Arial"/>
                <a:ea typeface="Arial"/>
              </a:rPr>
              <a:t>Revisión y ajuste – en lo pertinente – al proyecto del SIEE.</a:t>
            </a:r>
            <a:endParaRPr b="0" lang="es-CO" sz="1600" strike="noStrike" u="none">
              <a:solidFill>
                <a:srgbClr val="000000"/>
              </a:solidFill>
              <a:effectLst/>
              <a:uFillTx/>
              <a:latin typeface="Arial"/>
            </a:endParaRPr>
          </a:p>
          <a:p>
            <a:pPr defTabSz="914400">
              <a:lnSpc>
                <a:spcPct val="100000"/>
              </a:lnSpc>
              <a:tabLst>
                <a:tab algn="l" pos="0"/>
              </a:tabLst>
            </a:pPr>
            <a:endParaRPr b="0" lang="es-CO" sz="1600" strike="noStrike" u="none">
              <a:solidFill>
                <a:srgbClr val="000000"/>
              </a:solidFill>
              <a:effectLst/>
              <a:uFillTx/>
              <a:latin typeface="Arial"/>
            </a:endParaRPr>
          </a:p>
          <a:p>
            <a:pPr marL="285840" indent="-285840" defTabSz="914400">
              <a:lnSpc>
                <a:spcPct val="100000"/>
              </a:lnSpc>
              <a:buClr>
                <a:srgbClr val="3f65aa"/>
              </a:buClr>
              <a:buFont typeface="Arial"/>
              <a:buChar char="•"/>
              <a:tabLst>
                <a:tab algn="l" pos="0"/>
              </a:tabLst>
            </a:pPr>
            <a:r>
              <a:rPr b="0" lang="es-CO" sz="1600" strike="noStrike" u="none">
                <a:solidFill>
                  <a:srgbClr val="002060"/>
                </a:solidFill>
                <a:effectLst/>
                <a:uFillTx/>
                <a:latin typeface="Arial"/>
                <a:ea typeface="Arial"/>
              </a:rPr>
              <a:t>Aprobación previa</a:t>
            </a:r>
            <a:endParaRPr b="0" lang="es-CO" sz="1600" strike="noStrike" u="none">
              <a:solidFill>
                <a:srgbClr val="000000"/>
              </a:solidFill>
              <a:effectLst/>
              <a:uFillTx/>
              <a:latin typeface="Arial"/>
            </a:endParaRPr>
          </a:p>
        </p:txBody>
      </p:sp>
      <p:pic>
        <p:nvPicPr>
          <p:cNvPr id="261" name="Google Shape;437;p57" descr="Apretón de manos"/>
          <p:cNvPicPr/>
          <p:nvPr/>
        </p:nvPicPr>
        <p:blipFill>
          <a:blip r:embed="rId3"/>
          <a:stretch/>
        </p:blipFill>
        <p:spPr>
          <a:xfrm>
            <a:off x="9836280" y="2629080"/>
            <a:ext cx="914040" cy="914040"/>
          </a:xfrm>
          <a:prstGeom prst="rect">
            <a:avLst/>
          </a:prstGeom>
          <a:noFill/>
          <a:ln w="9525">
            <a:solidFill>
              <a:srgbClr val="7030a0"/>
            </a:solidFill>
            <a:round/>
          </a:ln>
        </p:spPr>
      </p:pic>
      <p:sp>
        <p:nvSpPr>
          <p:cNvPr id="262" name="Google Shape;438;p57"/>
          <p:cNvSpPr/>
          <p:nvPr/>
        </p:nvSpPr>
        <p:spPr>
          <a:xfrm>
            <a:off x="8730000" y="3651840"/>
            <a:ext cx="3180600" cy="1816200"/>
          </a:xfrm>
          <a:prstGeom prst="rect">
            <a:avLst/>
          </a:prstGeom>
          <a:solidFill>
            <a:schemeClr val="lt1"/>
          </a:solidFill>
          <a:ln w="9525">
            <a:solidFill>
              <a:srgbClr val="7030a0"/>
            </a:solidFill>
            <a:round/>
          </a:ln>
        </p:spPr>
        <p:style>
          <a:lnRef idx="0"/>
          <a:fillRef idx="0"/>
          <a:effectRef idx="0"/>
          <a:fontRef idx="minor"/>
        </p:style>
        <p:txBody>
          <a:bodyPr anchor="t">
            <a:spAutoFit/>
          </a:bodyPr>
          <a:p>
            <a:pPr algn="ctr" defTabSz="914400">
              <a:lnSpc>
                <a:spcPct val="100000"/>
              </a:lnSpc>
              <a:tabLst>
                <a:tab algn="l" pos="0"/>
              </a:tabLst>
            </a:pPr>
            <a:r>
              <a:rPr b="1" lang="es-CO" sz="1600" strike="noStrike" u="none">
                <a:solidFill>
                  <a:srgbClr val="002060"/>
                </a:solidFill>
                <a:effectLst/>
                <a:uFillTx/>
                <a:latin typeface="Arial"/>
                <a:ea typeface="Arial"/>
              </a:rPr>
              <a:t>Consejo Directivo</a:t>
            </a:r>
            <a:endParaRPr b="0" lang="es-CO" sz="1600" strike="noStrike" u="none">
              <a:solidFill>
                <a:srgbClr val="000000"/>
              </a:solidFill>
              <a:effectLst/>
              <a:uFillTx/>
              <a:latin typeface="Arial"/>
            </a:endParaRPr>
          </a:p>
          <a:p>
            <a:pPr algn="ctr" defTabSz="914400">
              <a:lnSpc>
                <a:spcPct val="100000"/>
              </a:lnSpc>
              <a:tabLst>
                <a:tab algn="l" pos="0"/>
              </a:tabLst>
            </a:pPr>
            <a:endParaRPr b="0" lang="es-CO" sz="1600" strike="noStrike" u="none">
              <a:solidFill>
                <a:srgbClr val="000000"/>
              </a:solidFill>
              <a:effectLst/>
              <a:uFillTx/>
              <a:latin typeface="Arial"/>
            </a:endParaRPr>
          </a:p>
          <a:p>
            <a:pPr defTabSz="914400">
              <a:lnSpc>
                <a:spcPct val="100000"/>
              </a:lnSpc>
              <a:tabLst>
                <a:tab algn="l" pos="0"/>
              </a:tabLst>
            </a:pPr>
            <a:r>
              <a:rPr b="0" lang="es-CO" sz="1600" strike="noStrike" u="none">
                <a:solidFill>
                  <a:srgbClr val="002060"/>
                </a:solidFill>
                <a:effectLst/>
                <a:uFillTx/>
                <a:latin typeface="Arial"/>
                <a:ea typeface="Arial"/>
              </a:rPr>
              <a:t>Aprobación y adopción dentro del PEI/PEC y dar las pautas para su </a:t>
            </a:r>
            <a:r>
              <a:rPr b="1" lang="es-CO" sz="1600" strike="noStrike" u="none">
                <a:solidFill>
                  <a:srgbClr val="002060"/>
                </a:solidFill>
                <a:effectLst/>
                <a:uFillTx/>
                <a:latin typeface="Arial"/>
                <a:ea typeface="Arial"/>
              </a:rPr>
              <a:t>divulgación</a:t>
            </a:r>
            <a:r>
              <a:rPr b="0" lang="es-CO" sz="1600" strike="noStrike" u="none">
                <a:solidFill>
                  <a:srgbClr val="002060"/>
                </a:solidFill>
                <a:effectLst/>
                <a:uFillTx/>
                <a:latin typeface="Arial"/>
                <a:ea typeface="Arial"/>
              </a:rPr>
              <a:t>.</a:t>
            </a:r>
            <a:endParaRPr b="0" lang="es-CO" sz="1600" strike="noStrike" u="none">
              <a:solidFill>
                <a:srgbClr val="000000"/>
              </a:solidFill>
              <a:effectLst/>
              <a:uFillTx/>
              <a:latin typeface="Arial"/>
            </a:endParaRPr>
          </a:p>
          <a:p>
            <a:pPr defTabSz="914400">
              <a:lnSpc>
                <a:spcPct val="100000"/>
              </a:lnSpc>
              <a:tabLst>
                <a:tab algn="l" pos="0"/>
              </a:tabLst>
            </a:pPr>
            <a:endParaRPr b="0" lang="es-CO" sz="1600" strike="noStrike" u="none">
              <a:solidFill>
                <a:srgbClr val="000000"/>
              </a:solidFill>
              <a:effectLst/>
              <a:uFillTx/>
              <a:latin typeface="Arial"/>
            </a:endParaRPr>
          </a:p>
          <a:p>
            <a:pPr defTabSz="914400">
              <a:lnSpc>
                <a:spcPct val="100000"/>
              </a:lnSpc>
              <a:tabLst>
                <a:tab algn="l" pos="0"/>
              </a:tabLst>
            </a:pPr>
            <a:endParaRPr b="0" lang="es-CO" sz="1600" strike="noStrike" u="none">
              <a:solidFill>
                <a:srgbClr val="000000"/>
              </a:solidFill>
              <a:effectLst/>
              <a:uFillTx/>
              <a:latin typeface="Arial"/>
            </a:endParaRPr>
          </a:p>
        </p:txBody>
      </p:sp>
      <p:sp>
        <p:nvSpPr>
          <p:cNvPr id="263" name="Google Shape;440;p57"/>
          <p:cNvSpPr/>
          <p:nvPr/>
        </p:nvSpPr>
        <p:spPr>
          <a:xfrm>
            <a:off x="287280" y="2843280"/>
            <a:ext cx="355680" cy="338760"/>
          </a:xfrm>
          <a:prstGeom prst="rect">
            <a:avLst/>
          </a:prstGeom>
          <a:noFill/>
          <a:ln w="9525">
            <a:solidFill>
              <a:srgbClr val="7030a0"/>
            </a:solidFill>
            <a:round/>
          </a:ln>
        </p:spPr>
        <p:style>
          <a:lnRef idx="0"/>
          <a:fillRef idx="0"/>
          <a:effectRef idx="0"/>
          <a:fontRef idx="minor"/>
        </p:style>
        <p:txBody>
          <a:bodyPr anchor="t">
            <a:spAutoFit/>
          </a:bodyPr>
          <a:p>
            <a:pPr defTabSz="914400">
              <a:lnSpc>
                <a:spcPct val="100000"/>
              </a:lnSpc>
              <a:tabLst>
                <a:tab algn="l" pos="0"/>
              </a:tabLst>
            </a:pPr>
            <a:r>
              <a:rPr b="1" lang="es-CO" sz="1600" strike="noStrike" u="none">
                <a:solidFill>
                  <a:srgbClr val="002060"/>
                </a:solidFill>
                <a:effectLst/>
                <a:uFillTx/>
                <a:latin typeface="Arial"/>
                <a:ea typeface="Arial"/>
              </a:rPr>
              <a:t>1.</a:t>
            </a:r>
            <a:endParaRPr b="0" lang="es-CO" sz="1600" strike="noStrike" u="none">
              <a:solidFill>
                <a:srgbClr val="000000"/>
              </a:solidFill>
              <a:effectLst/>
              <a:uFillTx/>
              <a:latin typeface="Arial"/>
            </a:endParaRPr>
          </a:p>
        </p:txBody>
      </p:sp>
      <p:sp>
        <p:nvSpPr>
          <p:cNvPr id="264" name="Google Shape;441;p57"/>
          <p:cNvSpPr/>
          <p:nvPr/>
        </p:nvSpPr>
        <p:spPr>
          <a:xfrm>
            <a:off x="4448880" y="2843280"/>
            <a:ext cx="355680" cy="338760"/>
          </a:xfrm>
          <a:prstGeom prst="rect">
            <a:avLst/>
          </a:prstGeom>
          <a:noFill/>
          <a:ln w="9525">
            <a:solidFill>
              <a:srgbClr val="7030a0"/>
            </a:solidFill>
            <a:round/>
          </a:ln>
        </p:spPr>
        <p:style>
          <a:lnRef idx="0"/>
          <a:fillRef idx="0"/>
          <a:effectRef idx="0"/>
          <a:fontRef idx="minor"/>
        </p:style>
        <p:txBody>
          <a:bodyPr anchor="t">
            <a:spAutoFit/>
          </a:bodyPr>
          <a:p>
            <a:pPr defTabSz="914400">
              <a:lnSpc>
                <a:spcPct val="100000"/>
              </a:lnSpc>
              <a:tabLst>
                <a:tab algn="l" pos="0"/>
              </a:tabLst>
            </a:pPr>
            <a:r>
              <a:rPr b="1" lang="es-CO" sz="1600" strike="noStrike" u="none">
                <a:solidFill>
                  <a:srgbClr val="002060"/>
                </a:solidFill>
                <a:effectLst/>
                <a:uFillTx/>
                <a:latin typeface="Arial"/>
                <a:ea typeface="Arial"/>
              </a:rPr>
              <a:t>2.</a:t>
            </a:r>
            <a:endParaRPr b="0" lang="es-CO" sz="1600" strike="noStrike" u="none">
              <a:solidFill>
                <a:srgbClr val="000000"/>
              </a:solidFill>
              <a:effectLst/>
              <a:uFillTx/>
              <a:latin typeface="Arial"/>
            </a:endParaRPr>
          </a:p>
        </p:txBody>
      </p:sp>
      <p:sp>
        <p:nvSpPr>
          <p:cNvPr id="265" name="Google Shape;442;p57"/>
          <p:cNvSpPr/>
          <p:nvPr/>
        </p:nvSpPr>
        <p:spPr>
          <a:xfrm>
            <a:off x="8557920" y="2857320"/>
            <a:ext cx="355680" cy="338760"/>
          </a:xfrm>
          <a:prstGeom prst="rect">
            <a:avLst/>
          </a:prstGeom>
          <a:noFill/>
          <a:ln w="9525">
            <a:solidFill>
              <a:srgbClr val="7030a0"/>
            </a:solidFill>
            <a:round/>
          </a:ln>
        </p:spPr>
        <p:style>
          <a:lnRef idx="0"/>
          <a:fillRef idx="0"/>
          <a:effectRef idx="0"/>
          <a:fontRef idx="minor"/>
        </p:style>
        <p:txBody>
          <a:bodyPr anchor="t">
            <a:spAutoFit/>
          </a:bodyPr>
          <a:p>
            <a:pPr defTabSz="914400">
              <a:lnSpc>
                <a:spcPct val="100000"/>
              </a:lnSpc>
              <a:tabLst>
                <a:tab algn="l" pos="0"/>
              </a:tabLst>
            </a:pPr>
            <a:r>
              <a:rPr b="1" lang="es-CO" sz="1600" strike="noStrike" u="none">
                <a:solidFill>
                  <a:srgbClr val="002060"/>
                </a:solidFill>
                <a:effectLst/>
                <a:uFillTx/>
                <a:latin typeface="Arial"/>
                <a:ea typeface="Arial"/>
              </a:rPr>
              <a:t>3.</a:t>
            </a:r>
            <a:endParaRPr b="0" lang="es-CO" sz="1600" strike="noStrike" u="none">
              <a:solidFill>
                <a:srgbClr val="000000"/>
              </a:solidFill>
              <a:effectLst/>
              <a:uFillTx/>
              <a:latin typeface="Arial"/>
            </a:endParaRPr>
          </a:p>
        </p:txBody>
      </p:sp>
      <p:sp>
        <p:nvSpPr>
          <p:cNvPr id="266" name="4 CuadroTexto"/>
          <p:cNvSpPr/>
          <p:nvPr/>
        </p:nvSpPr>
        <p:spPr>
          <a:xfrm>
            <a:off x="0" y="1874880"/>
            <a:ext cx="11773800" cy="5850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s-MX" sz="1600" strike="noStrike" u="none">
                <a:solidFill>
                  <a:schemeClr val="dk1"/>
                </a:solidFill>
                <a:effectLst/>
                <a:uFillTx/>
                <a:latin typeface="Arial"/>
                <a:ea typeface="Arial"/>
              </a:rPr>
              <a:t>La divulgación del SIEE tiene una doble connotación, esto es, como </a:t>
            </a:r>
            <a:r>
              <a:rPr b="1" lang="es-MX" sz="1600" strike="noStrike" u="none">
                <a:solidFill>
                  <a:schemeClr val="dk1"/>
                </a:solidFill>
                <a:effectLst/>
                <a:uFillTx/>
                <a:latin typeface="Arial"/>
                <a:ea typeface="Arial"/>
              </a:rPr>
              <a:t>deber</a:t>
            </a:r>
            <a:r>
              <a:rPr b="0" lang="es-MX" sz="1600" strike="noStrike" u="none">
                <a:solidFill>
                  <a:schemeClr val="dk1"/>
                </a:solidFill>
                <a:effectLst/>
                <a:uFillTx/>
                <a:latin typeface="Arial"/>
                <a:ea typeface="Arial"/>
              </a:rPr>
              <a:t> y como </a:t>
            </a:r>
            <a:r>
              <a:rPr b="1" lang="es-MX" sz="1600" strike="noStrike" u="none">
                <a:solidFill>
                  <a:schemeClr val="dk1"/>
                </a:solidFill>
                <a:effectLst/>
                <a:uFillTx/>
                <a:latin typeface="Arial"/>
                <a:ea typeface="Arial"/>
              </a:rPr>
              <a:t>derecho</a:t>
            </a:r>
            <a:r>
              <a:rPr b="0" lang="es-MX" sz="1600" strike="noStrike" u="none">
                <a:solidFill>
                  <a:schemeClr val="dk1"/>
                </a:solidFill>
                <a:effectLst/>
                <a:uFillTx/>
                <a:latin typeface="Arial"/>
                <a:ea typeface="Arial"/>
              </a:rPr>
              <a:t>, el primero, a cargo del </a:t>
            </a:r>
            <a:r>
              <a:rPr b="1" lang="es-MX" sz="1600" strike="noStrike" u="none">
                <a:solidFill>
                  <a:schemeClr val="dk1"/>
                </a:solidFill>
                <a:effectLst/>
                <a:uFillTx/>
                <a:latin typeface="Arial"/>
                <a:ea typeface="Arial"/>
              </a:rPr>
              <a:t>Establecimiento Educativo</a:t>
            </a:r>
            <a:r>
              <a:rPr b="0" lang="es-MX" sz="1600" strike="noStrike" u="none">
                <a:solidFill>
                  <a:schemeClr val="dk1"/>
                </a:solidFill>
                <a:effectLst/>
                <a:uFillTx/>
                <a:latin typeface="Arial"/>
                <a:ea typeface="Arial"/>
              </a:rPr>
              <a:t>, y el segundo, en favor de la </a:t>
            </a:r>
            <a:r>
              <a:rPr b="1" lang="es-MX" sz="1600" strike="noStrike" u="none">
                <a:solidFill>
                  <a:schemeClr val="dk1"/>
                </a:solidFill>
                <a:effectLst/>
                <a:uFillTx/>
                <a:latin typeface="Arial"/>
                <a:ea typeface="Arial"/>
              </a:rPr>
              <a:t>comunidad</a:t>
            </a:r>
            <a:endParaRPr b="0" lang="es-CO" sz="1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4 CuadroTexto"/>
          <p:cNvSpPr/>
          <p:nvPr/>
        </p:nvSpPr>
        <p:spPr>
          <a:xfrm>
            <a:off x="1908000" y="3166200"/>
            <a:ext cx="9866160" cy="209340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0" lang="es-CO" sz="5400" strike="noStrike" u="none">
                <a:solidFill>
                  <a:srgbClr val="00b050"/>
                </a:solidFill>
                <a:effectLst/>
                <a:uFillTx/>
                <a:latin typeface="Arial"/>
              </a:rPr>
              <a:t>Gracias</a:t>
            </a:r>
            <a:endParaRPr b="0" lang="es-CO" sz="5400" strike="noStrike" u="none">
              <a:solidFill>
                <a:srgbClr val="000000"/>
              </a:solidFill>
              <a:effectLst/>
              <a:uFillTx/>
              <a:latin typeface="Arial"/>
            </a:endParaRPr>
          </a:p>
          <a:p>
            <a:pPr algn="r" defTabSz="914400">
              <a:lnSpc>
                <a:spcPct val="100000"/>
              </a:lnSpc>
            </a:pPr>
            <a:r>
              <a:rPr b="0" lang="es-CO" sz="3600" strike="noStrike" u="none">
                <a:solidFill>
                  <a:srgbClr val="00b050"/>
                </a:solidFill>
                <a:effectLst/>
                <a:uFillTx/>
                <a:latin typeface="Arial"/>
              </a:rPr>
              <a:t>Equipo de Evaluación de Estudiantes</a:t>
            </a:r>
            <a:endParaRPr b="0" lang="es-CO" sz="3600" strike="noStrike" u="none">
              <a:solidFill>
                <a:srgbClr val="000000"/>
              </a:solidFill>
              <a:effectLst/>
              <a:uFillTx/>
              <a:latin typeface="Arial"/>
            </a:endParaRPr>
          </a:p>
          <a:p>
            <a:pPr algn="r" defTabSz="914400">
              <a:lnSpc>
                <a:spcPct val="100000"/>
              </a:lnSpc>
            </a:pPr>
            <a:r>
              <a:rPr b="0" lang="es-CO" sz="1800" strike="noStrike" u="none">
                <a:solidFill>
                  <a:schemeClr val="dk1"/>
                </a:solidFill>
                <a:effectLst/>
                <a:uFillTx/>
                <a:latin typeface="Arial"/>
              </a:rPr>
              <a:t>Fabián Ibarra Chamorro  celular 3162874350 email fabian.Ibarra@sednarino.gov.co</a:t>
            </a:r>
            <a:endParaRPr b="0" lang="es-CO" sz="1800" strike="noStrike" u="none">
              <a:solidFill>
                <a:srgbClr val="000000"/>
              </a:solidFill>
              <a:effectLst/>
              <a:uFillTx/>
              <a:latin typeface="Arial"/>
            </a:endParaRPr>
          </a:p>
          <a:p>
            <a:pPr algn="r" defTabSz="914400">
              <a:lnSpc>
                <a:spcPct val="100000"/>
              </a:lnSpc>
            </a:pPr>
            <a:r>
              <a:rPr b="0" lang="es-CO" sz="1800" strike="noStrike" u="none">
                <a:solidFill>
                  <a:schemeClr val="dk1"/>
                </a:solidFill>
                <a:effectLst/>
                <a:uFillTx/>
                <a:latin typeface="Arial"/>
              </a:rPr>
              <a:t>Ana Milena Rosero C. celular 3207254777 email ana.rosero@sednarino.gov.co</a:t>
            </a:r>
            <a:endParaRPr b="0" lang="es-CO"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itchFamily="0" charset="1"/>
        <a:ea typeface=""/>
        <a:cs typeface=""/>
      </a:majorFont>
      <a:minorFont>
        <a:latin typeface="Calibri"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2556</TotalTime>
  <Application>LibreOffice/25.2.2.2$Windows_X86_64 LibreOffice_project/7370d4be9e3cf6031a51beef54ff3bda878e3fac</Application>
  <AppVersion>15.0000</AppVersion>
  <Words>1794</Words>
  <Paragraphs>156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2020-05-12T00:50:26Z</dcterms:created>
  <dc:creator>Luis Delgado</dc:creator>
  <dc:description/>
  <dc:language>es-CO</dc:language>
  <cp:lastModifiedBy>Calidad_Ana Milena</cp:lastModifiedBy>
  <dcterms:modified xsi:type="dcterms:W3CDTF">2024-01-23T21:52:37Z</dcterms:modified>
  <cp:revision>168</cp:revision>
  <dc:subject/>
  <dc:title>Presentación de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Panorámica</vt:lpwstr>
  </property>
  <property fmtid="{D5CDD505-2E9C-101B-9397-08002B2CF9AE}" pid="3" name="Slides">
    <vt:i4>19</vt:i4>
  </property>
</Properties>
</file>