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1" r:id="rId3"/>
    <p:sldId id="346" r:id="rId4"/>
    <p:sldId id="322" r:id="rId5"/>
    <p:sldId id="309" r:id="rId6"/>
    <p:sldId id="342" r:id="rId7"/>
    <p:sldId id="537" r:id="rId8"/>
    <p:sldId id="257" r:id="rId9"/>
    <p:sldId id="538" r:id="rId10"/>
    <p:sldId id="539" r:id="rId11"/>
    <p:sldId id="540" r:id="rId12"/>
    <p:sldId id="542" r:id="rId13"/>
    <p:sldId id="543" r:id="rId14"/>
    <p:sldId id="259" r:id="rId15"/>
    <p:sldId id="544" r:id="rId16"/>
    <p:sldId id="545" r:id="rId17"/>
    <p:sldId id="266" r:id="rId18"/>
    <p:sldId id="267" r:id="rId19"/>
    <p:sldId id="546" r:id="rId20"/>
    <p:sldId id="493" r:id="rId21"/>
    <p:sldId id="547" r:id="rId22"/>
    <p:sldId id="258" r:id="rId23"/>
    <p:sldId id="373" r:id="rId24"/>
    <p:sldId id="548" r:id="rId25"/>
    <p:sldId id="530" r:id="rId26"/>
    <p:sldId id="532" r:id="rId27"/>
    <p:sldId id="533" r:id="rId28"/>
    <p:sldId id="534" r:id="rId29"/>
    <p:sldId id="535" r:id="rId30"/>
    <p:sldId id="536" r:id="rId31"/>
    <p:sldId id="549" r:id="rId32"/>
    <p:sldId id="550" r:id="rId33"/>
    <p:sldId id="515" r:id="rId34"/>
    <p:sldId id="516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A3D9"/>
    <a:srgbClr val="B0AEAE"/>
    <a:srgbClr val="253B70"/>
    <a:srgbClr val="F6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8DE68-3067-43B4-BAE3-DCF225F47AB4}" v="118" dt="2025-06-03T13:55:12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42" y="78"/>
      </p:cViewPr>
      <p:guideLst>
        <p:guide orient="horz" pos="2160"/>
        <p:guide pos="10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r\OneDrive\Desktop\MAYO%20SOMEB\PLANTILLA%20DE%20SEGUIMIENTO%20A%20PRODUCCION%20Y%20COB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r\OneDrive\Desktop\MAYO%20SOMEB\PLANTILLA%20DE%20SEGUIMIENTO%20A%20PRODUCCION%20Y%20COB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r\OneDrive\Desktop\MAYO%20SOMEB\PLANTILLA%20DE%20SEGUIMIENTO%20A%20PRODUCCION%20Y%20COB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etorg16808743-my.sharepoint.com/personal/vmolina_fomag_gov_co/Documents/Escaneos/Escritorio/SISTEMA%20GENERAL%20DE%20SEGURIDAD%20Y%20SALUD%20FOMAG/SST%20-%202025/1.PLANEAR/16.%20MESA%20DEPARTAMENTAL%20DE%20SST%20-NARI&#209;O/MAYO/REGISTRO%20DE%20COPASST%25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etorg16808743-my.sharepoint.com/personal/vmolina_fomag_gov_co/Documents/Escaneos/Escritorio/SISTEMA%20GENERAL%20DE%20SEGURIDAD%20Y%20SALUD%20FOMAG/SST%20-%202025/1.PLANEAR/16.%20MESA%20DEPARTAMENTAL%20DE%20SST%20-NARI&#209;O/MAYO/REGISTRO%20DE%20COPASST%25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Hoja1!$J$6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Hoja1!$I$7:$I$11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Hoja1!$J$7:$J$11</c:f>
              <c:numCache>
                <c:formatCode>General</c:formatCode>
                <c:ptCount val="5"/>
                <c:pt idx="0">
                  <c:v>6</c:v>
                </c:pt>
                <c:pt idx="1">
                  <c:v>174</c:v>
                </c:pt>
                <c:pt idx="2">
                  <c:v>130</c:v>
                </c:pt>
                <c:pt idx="3">
                  <c:v>118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5-4EB2-AFF4-FDFC0AFD706E}"/>
            </c:ext>
          </c:extLst>
        </c:ser>
        <c:ser>
          <c:idx val="1"/>
          <c:order val="1"/>
          <c:tx>
            <c:strRef>
              <c:f>Hoja1!$K$6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Hoja1!$I$7:$I$11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Hoja1!$K$7:$K$11</c:f>
              <c:numCache>
                <c:formatCode>General</c:formatCode>
                <c:ptCount val="5"/>
                <c:pt idx="0">
                  <c:v>0</c:v>
                </c:pt>
                <c:pt idx="1">
                  <c:v>17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5-4EB2-AFF4-FDFC0AFD706E}"/>
            </c:ext>
          </c:extLst>
        </c:ser>
        <c:ser>
          <c:idx val="2"/>
          <c:order val="2"/>
          <c:tx>
            <c:strRef>
              <c:f>Hoja1!$L$6</c:f>
              <c:strCache>
                <c:ptCount val="1"/>
                <c:pt idx="0">
                  <c:v>PERIODICO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Hoja1!$I$7:$I$11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Hoja1!$L$7:$L$11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206</c:v>
                </c:pt>
                <c:pt idx="3">
                  <c:v>623</c:v>
                </c:pt>
                <c:pt idx="4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E5-4EB2-AFF4-FDFC0AFD70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1968367"/>
        <c:axId val="1931965967"/>
        <c:axId val="0"/>
      </c:bar3DChart>
      <c:catAx>
        <c:axId val="1931968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1965967"/>
        <c:crosses val="autoZero"/>
        <c:auto val="1"/>
        <c:lblAlgn val="ctr"/>
        <c:lblOffset val="100"/>
        <c:noMultiLvlLbl val="0"/>
      </c:catAx>
      <c:valAx>
        <c:axId val="1931965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1968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Hoja1!$I$12:$I$13</c:f>
              <c:strCache>
                <c:ptCount val="2"/>
                <c:pt idx="0">
                  <c:v>TOTALES</c:v>
                </c:pt>
                <c:pt idx="1">
                  <c:v>SOLICITADOS</c:v>
                </c:pt>
              </c:strCache>
            </c:strRef>
          </c:cat>
          <c:val>
            <c:numRef>
              <c:f>Hoja1!$J$12:$J$13</c:f>
              <c:numCache>
                <c:formatCode>General</c:formatCode>
                <c:ptCount val="2"/>
                <c:pt idx="0">
                  <c:v>558</c:v>
                </c:pt>
                <c:pt idx="1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EB-41C1-8F72-FF0392DBCAF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Hoja1!$I$12:$I$13</c:f>
              <c:strCache>
                <c:ptCount val="2"/>
                <c:pt idx="0">
                  <c:v>TOTALES</c:v>
                </c:pt>
                <c:pt idx="1">
                  <c:v>SOLICITADOS</c:v>
                </c:pt>
              </c:strCache>
            </c:strRef>
          </c:cat>
          <c:val>
            <c:numRef>
              <c:f>Hoja1!$K$12:$K$13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EB-41C1-8F72-FF0392DBCAF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Hoja1!$I$12:$I$13</c:f>
              <c:strCache>
                <c:ptCount val="2"/>
                <c:pt idx="0">
                  <c:v>TOTALES</c:v>
                </c:pt>
                <c:pt idx="1">
                  <c:v>SOLICITADOS</c:v>
                </c:pt>
              </c:strCache>
            </c:strRef>
          </c:cat>
          <c:val>
            <c:numRef>
              <c:f>Hoja1!$L$12:$L$13</c:f>
              <c:numCache>
                <c:formatCode>General</c:formatCode>
                <c:ptCount val="2"/>
                <c:pt idx="0">
                  <c:v>1444</c:v>
                </c:pt>
                <c:pt idx="1">
                  <c:v>3356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EB-41C1-8F72-FF0392DBC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1970767"/>
        <c:axId val="1931971727"/>
        <c:axId val="0"/>
      </c:bar3DChart>
      <c:catAx>
        <c:axId val="193197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1971727"/>
        <c:crosses val="autoZero"/>
        <c:auto val="1"/>
        <c:lblAlgn val="ctr"/>
        <c:lblOffset val="100"/>
        <c:noMultiLvlLbl val="0"/>
      </c:catAx>
      <c:valAx>
        <c:axId val="1931971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197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Hoja1!$N$12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Hoja1!$O$12:$Q$12</c:f>
              <c:numCache>
                <c:formatCode>0.0</c:formatCode>
                <c:ptCount val="3"/>
                <c:pt idx="0">
                  <c:v>5.8736842105263154</c:v>
                </c:pt>
                <c:pt idx="1">
                  <c:v>0.33684210526315789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0-411C-AE54-4CD033FDDD5B}"/>
            </c:ext>
          </c:extLst>
        </c:ser>
        <c:ser>
          <c:idx val="1"/>
          <c:order val="1"/>
          <c:tx>
            <c:strRef>
              <c:f>Hoja1!$N$13</c:f>
              <c:strCache>
                <c:ptCount val="1"/>
                <c:pt idx="0">
                  <c:v>FALTANTES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Hoja1!$O$13:$Q$13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0-411C-AE54-4CD033FDDD5B}"/>
            </c:ext>
          </c:extLst>
        </c:ser>
        <c:ser>
          <c:idx val="2"/>
          <c:order val="2"/>
          <c:tx>
            <c:strRef>
              <c:f>Hoja1!$N$14</c:f>
              <c:strCache>
                <c:ptCount val="1"/>
                <c:pt idx="0">
                  <c:v>PENDIENTES EN DIAS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Hoja1!$O$14:$Q$14</c:f>
              <c:numCache>
                <c:formatCode>General</c:formatCode>
                <c:ptCount val="3"/>
                <c:pt idx="2" formatCode="0">
                  <c:v>125.78947368421053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0-411C-AE54-4CD033FDDD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7838559"/>
        <c:axId val="1587844319"/>
        <c:axId val="0"/>
      </c:bar3DChart>
      <c:catAx>
        <c:axId val="1587838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844319"/>
        <c:crosses val="autoZero"/>
        <c:auto val="1"/>
        <c:lblAlgn val="ctr"/>
        <c:lblOffset val="100"/>
        <c:noMultiLvlLbl val="0"/>
      </c:catAx>
      <c:valAx>
        <c:axId val="1587844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7838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EXÁMENES MÉDICOS OCUPACIONALES TOTAL del 01 de ENERO al 31</a:t>
            </a:r>
            <a:r>
              <a:rPr lang="es-CO" baseline="0" dirty="0"/>
              <a:t> de Mayo</a:t>
            </a:r>
            <a:endParaRPr lang="en-US" dirty="0"/>
          </a:p>
        </c:rich>
      </c:tx>
      <c:layout>
        <c:manualLayout>
          <c:xMode val="edge"/>
          <c:yMode val="edge"/>
          <c:x val="0.14945423937184316"/>
          <c:y val="3.0987165701550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Hoja1!$B$9</c:f>
              <c:strCache>
                <c:ptCount val="1"/>
                <c:pt idx="0">
                  <c:v>NARIÑO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Hoja1!$C$7:$G$8</c:f>
              <c:multiLvlStrCache>
                <c:ptCount val="5"/>
                <c:lvl>
                  <c:pt idx="0">
                    <c:v>INGRESO</c:v>
                  </c:pt>
                  <c:pt idx="2">
                    <c:v>RETIRO</c:v>
                  </c:pt>
                  <c:pt idx="3">
                    <c:v>INGRESO</c:v>
                  </c:pt>
                  <c:pt idx="4">
                    <c:v>RETIRO</c:v>
                  </c:pt>
                </c:lvl>
                <c:lvl>
                  <c:pt idx="0">
                    <c:v>SOLICITADOS</c:v>
                  </c:pt>
                  <c:pt idx="3">
                    <c:v>REALIZADOS</c:v>
                  </c:pt>
                </c:lvl>
              </c:multiLvlStrCache>
            </c:multiLvlStrRef>
          </c:cat>
          <c:val>
            <c:numRef>
              <c:f>Hoja1!$C$9:$G$9</c:f>
              <c:numCache>
                <c:formatCode>General</c:formatCode>
                <c:ptCount val="5"/>
                <c:pt idx="0">
                  <c:v>1030</c:v>
                </c:pt>
                <c:pt idx="2">
                  <c:v>70</c:v>
                </c:pt>
                <c:pt idx="3">
                  <c:v>1001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E-43DD-9F5C-16917D691A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9585024"/>
        <c:axId val="509584544"/>
      </c:barChart>
      <c:catAx>
        <c:axId val="50958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9584544"/>
        <c:crosses val="autoZero"/>
        <c:auto val="1"/>
        <c:lblAlgn val="ctr"/>
        <c:lblOffset val="100"/>
        <c:noMultiLvlLbl val="0"/>
      </c:catAx>
      <c:valAx>
        <c:axId val="50958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958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REGISTRO DE COPASS Y COCOLA DE LAS 4 SECRETARIAS DEL</a:t>
            </a:r>
            <a:r>
              <a:rPr lang="es-CO" baseline="0" dirty="0"/>
              <a:t> DEPARTAMENTO DE NARIÑO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'[REGISTRO DE COPASST Y COCOLA A CORTE 31-05-2025.xlsx]Hoja3'!$D$4</c:f>
              <c:strCache>
                <c:ptCount val="1"/>
                <c:pt idx="0">
                  <c:v>COPASST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 A CORTE 31-05-2025.xlsx]Hoja3'!$C$5:$C$8</c:f>
              <c:strCache>
                <c:ptCount val="4"/>
                <c:pt idx="0">
                  <c:v>SECRETARIA DE EDUCACION DE PASTO</c:v>
                </c:pt>
                <c:pt idx="1">
                  <c:v>SECRETARIA DE EDUCACION DE IPIALES</c:v>
                </c:pt>
                <c:pt idx="2">
                  <c:v>SECRETARIA DE EDUCACION DE NARIÑO</c:v>
                </c:pt>
                <c:pt idx="3">
                  <c:v>SECRETARIA DE EDUCACION DE SAN ANDRES DE TUMACO</c:v>
                </c:pt>
              </c:strCache>
            </c:strRef>
          </c:cat>
          <c:val>
            <c:numRef>
              <c:f>'[REGISTRO DE COPASST Y COCOLA A CORTE 31-05-2025.xlsx]Hoja3'!$D$5:$D$8</c:f>
              <c:numCache>
                <c:formatCode>General</c:formatCode>
                <c:ptCount val="4"/>
                <c:pt idx="0">
                  <c:v>36</c:v>
                </c:pt>
                <c:pt idx="1">
                  <c:v>16</c:v>
                </c:pt>
                <c:pt idx="2">
                  <c:v>101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3-48DF-9A6E-00789B5FBE17}"/>
            </c:ext>
          </c:extLst>
        </c:ser>
        <c:ser>
          <c:idx val="1"/>
          <c:order val="1"/>
          <c:tx>
            <c:strRef>
              <c:f>'[REGISTRO DE COPASST Y COCOLA A CORTE 31-05-2025.xlsx]Hoja3'!$E$4</c:f>
              <c:strCache>
                <c:ptCount val="1"/>
                <c:pt idx="0">
                  <c:v>COCOLA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 A CORTE 31-05-2025.xlsx]Hoja3'!$C$5:$C$8</c:f>
              <c:strCache>
                <c:ptCount val="4"/>
                <c:pt idx="0">
                  <c:v>SECRETARIA DE EDUCACION DE PASTO</c:v>
                </c:pt>
                <c:pt idx="1">
                  <c:v>SECRETARIA DE EDUCACION DE IPIALES</c:v>
                </c:pt>
                <c:pt idx="2">
                  <c:v>SECRETARIA DE EDUCACION DE NARIÑO</c:v>
                </c:pt>
                <c:pt idx="3">
                  <c:v>SECRETARIA DE EDUCACION DE SAN ANDRES DE TUMACO</c:v>
                </c:pt>
              </c:strCache>
            </c:strRef>
          </c:cat>
          <c:val>
            <c:numRef>
              <c:f>'[REGISTRO DE COPASST Y COCOLA A CORTE 31-05-2025.xlsx]Hoja3'!$E$5:$E$8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37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3-48DF-9A6E-00789B5FBE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8578768"/>
        <c:axId val="1648585488"/>
      </c:barChart>
      <c:catAx>
        <c:axId val="164857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8585488"/>
        <c:crosses val="autoZero"/>
        <c:auto val="1"/>
        <c:lblAlgn val="ctr"/>
        <c:lblOffset val="100"/>
        <c:noMultiLvlLbl val="0"/>
      </c:catAx>
      <c:valAx>
        <c:axId val="164858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4857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Actividades</a:t>
            </a:r>
            <a:r>
              <a:rPr lang="en-US" baseline="0"/>
              <a:t> de Mecina laboral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'[REGISTRO DE COPASST Y COCOLA A CORTE 31-05-2025.xlsx]Hoja4'!$D$1</c:f>
              <c:strCache>
                <c:ptCount val="1"/>
                <c:pt idx="0">
                  <c:v>Numero de casos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'[REGISTRO DE COPASST Y COCOLA A CORTE 31-05-2025.xlsx]Hoja4'!$C$2:$C$6</c:f>
              <c:strCache>
                <c:ptCount val="5"/>
                <c:pt idx="0">
                  <c:v>PCl  PRIMERA VEZ</c:v>
                </c:pt>
                <c:pt idx="1">
                  <c:v>PCl EN SEGUIMIENTO</c:v>
                </c:pt>
                <c:pt idx="2">
                  <c:v>Revisiones pensionales</c:v>
                </c:pt>
                <c:pt idx="3">
                  <c:v>Accidente de  Trabajo</c:v>
                </c:pt>
                <c:pt idx="4">
                  <c:v>Recomendaciones Laborales</c:v>
                </c:pt>
              </c:strCache>
            </c:strRef>
          </c:cat>
          <c:val>
            <c:numRef>
              <c:f>'[REGISTRO DE COPASST Y COCOLA A CORTE 31-05-2025.xlsx]Hoja4'!$D$2:$D$6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20</c:v>
                </c:pt>
                <c:pt idx="3">
                  <c:v>22</c:v>
                </c:pt>
                <c:pt idx="4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C-41B8-9AEB-4048A2EF1E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8417104"/>
        <c:axId val="1548417584"/>
      </c:barChart>
      <c:catAx>
        <c:axId val="15484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8417584"/>
        <c:crosses val="autoZero"/>
        <c:auto val="1"/>
        <c:lblAlgn val="ctr"/>
        <c:lblOffset val="100"/>
        <c:noMultiLvlLbl val="0"/>
      </c:catAx>
      <c:valAx>
        <c:axId val="154841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4841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6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6F0C6-A03E-4245-90D8-FFB3D095CE1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C6742440-3C97-4B7D-97A3-0D8742BFEE80}">
      <dgm:prSet phldrT="[Texto]"/>
      <dgm:spPr/>
      <dgm:t>
        <a:bodyPr/>
        <a:lstStyle/>
        <a:p>
          <a:r>
            <a:rPr lang="es-CO" dirty="0"/>
            <a:t>ECIS</a:t>
          </a:r>
        </a:p>
      </dgm:t>
    </dgm:pt>
    <dgm:pt modelId="{DDCB8EF4-F728-4A2C-B7E4-4B53A016ED2F}" type="parTrans" cxnId="{49ABB068-2105-4A78-B30C-86A13EEE27E5}">
      <dgm:prSet/>
      <dgm:spPr/>
      <dgm:t>
        <a:bodyPr/>
        <a:lstStyle/>
        <a:p>
          <a:endParaRPr lang="es-CO"/>
        </a:p>
      </dgm:t>
    </dgm:pt>
    <dgm:pt modelId="{D35C5FE7-2DD2-4FB0-B89D-6702B3797275}" type="sibTrans" cxnId="{49ABB068-2105-4A78-B30C-86A13EEE27E5}">
      <dgm:prSet/>
      <dgm:spPr/>
      <dgm:t>
        <a:bodyPr/>
        <a:lstStyle/>
        <a:p>
          <a:endParaRPr lang="es-CO"/>
        </a:p>
      </dgm:t>
    </dgm:pt>
    <dgm:pt modelId="{9F84299C-6E63-4881-9D1B-C12821C0DE7A}">
      <dgm:prSet phldrT="[Texto]"/>
      <dgm:spPr/>
      <dgm:t>
        <a:bodyPr/>
        <a:lstStyle/>
        <a:p>
          <a:r>
            <a:rPr lang="es-CO" dirty="0"/>
            <a:t>1. ATENCION PRIMARIA EN SALUD, APS:</a:t>
          </a:r>
        </a:p>
      </dgm:t>
    </dgm:pt>
    <dgm:pt modelId="{E79E62BA-7FE7-4E9B-A375-BC49715F8163}" type="parTrans" cxnId="{72583FC8-A504-4E79-9A3F-947375A9BEF4}">
      <dgm:prSet/>
      <dgm:spPr/>
      <dgm:t>
        <a:bodyPr/>
        <a:lstStyle/>
        <a:p>
          <a:endParaRPr lang="es-CO"/>
        </a:p>
      </dgm:t>
    </dgm:pt>
    <dgm:pt modelId="{493E0FFF-3DB9-4C6E-AE15-FA485E596228}" type="sibTrans" cxnId="{72583FC8-A504-4E79-9A3F-947375A9BEF4}">
      <dgm:prSet/>
      <dgm:spPr/>
      <dgm:t>
        <a:bodyPr/>
        <a:lstStyle/>
        <a:p>
          <a:endParaRPr lang="es-CO"/>
        </a:p>
      </dgm:t>
    </dgm:pt>
    <dgm:pt modelId="{23C8F5C2-E159-4CC6-AA8F-699833BD5128}">
      <dgm:prSet phldrT="[Texto]"/>
      <dgm:spPr/>
      <dgm:t>
        <a:bodyPr/>
        <a:lstStyle/>
        <a:p>
          <a:r>
            <a:rPr lang="es-CO" dirty="0"/>
            <a:t>RED</a:t>
          </a:r>
        </a:p>
      </dgm:t>
    </dgm:pt>
    <dgm:pt modelId="{67847AAA-EE22-45EE-8E5C-4B945FB7E21A}" type="parTrans" cxnId="{4FB52BC5-7C03-40CD-8EFE-DD879E301A67}">
      <dgm:prSet/>
      <dgm:spPr/>
      <dgm:t>
        <a:bodyPr/>
        <a:lstStyle/>
        <a:p>
          <a:endParaRPr lang="es-CO"/>
        </a:p>
      </dgm:t>
    </dgm:pt>
    <dgm:pt modelId="{DAB0EFB7-440A-4517-9A5A-93ACC11AA030}" type="sibTrans" cxnId="{4FB52BC5-7C03-40CD-8EFE-DD879E301A67}">
      <dgm:prSet/>
      <dgm:spPr/>
      <dgm:t>
        <a:bodyPr/>
        <a:lstStyle/>
        <a:p>
          <a:endParaRPr lang="es-CO"/>
        </a:p>
      </dgm:t>
    </dgm:pt>
    <dgm:pt modelId="{DE81CF50-4332-400F-8F56-2E20F8D67286}">
      <dgm:prSet phldrT="[Texto]"/>
      <dgm:spPr/>
      <dgm:t>
        <a:bodyPr/>
        <a:lstStyle/>
        <a:p>
          <a:r>
            <a:rPr lang="es-CO" dirty="0"/>
            <a:t>2. Integralidad – RED DE PRESTADORES E INFORME DE EXAMENES MEDIOS PERIODICOS:</a:t>
          </a:r>
        </a:p>
      </dgm:t>
    </dgm:pt>
    <dgm:pt modelId="{9D72D25B-AEB1-4397-8248-74C5CC96EC1D}" type="parTrans" cxnId="{088445A1-DB2E-490D-83AA-3E125B8D5EF2}">
      <dgm:prSet/>
      <dgm:spPr/>
      <dgm:t>
        <a:bodyPr/>
        <a:lstStyle/>
        <a:p>
          <a:endParaRPr lang="es-CO"/>
        </a:p>
      </dgm:t>
    </dgm:pt>
    <dgm:pt modelId="{C0A73187-8459-4D8D-B8A1-EF9F3BEFC38D}" type="sibTrans" cxnId="{088445A1-DB2E-490D-83AA-3E125B8D5EF2}">
      <dgm:prSet/>
      <dgm:spPr/>
      <dgm:t>
        <a:bodyPr/>
        <a:lstStyle/>
        <a:p>
          <a:endParaRPr lang="es-CO"/>
        </a:p>
      </dgm:t>
    </dgm:pt>
    <dgm:pt modelId="{712EE530-31BF-4F53-B1B7-F5CB8061933C}">
      <dgm:prSet phldrT="[Texto]"/>
      <dgm:spPr/>
      <dgm:t>
        <a:bodyPr/>
        <a:lstStyle/>
        <a:p>
          <a:r>
            <a:rPr lang="es-CO" dirty="0"/>
            <a:t>Incapacidades</a:t>
          </a:r>
        </a:p>
      </dgm:t>
    </dgm:pt>
    <dgm:pt modelId="{9BDD023C-2582-4D74-A8E2-73ACBCEE92E7}" type="parTrans" cxnId="{B97DE4B4-17D9-406A-96F4-F162B9B68F7D}">
      <dgm:prSet/>
      <dgm:spPr/>
      <dgm:t>
        <a:bodyPr/>
        <a:lstStyle/>
        <a:p>
          <a:endParaRPr lang="es-CO"/>
        </a:p>
      </dgm:t>
    </dgm:pt>
    <dgm:pt modelId="{D7779E4C-5359-4FD6-A974-7F615CEDEE2E}" type="sibTrans" cxnId="{B97DE4B4-17D9-406A-96F4-F162B9B68F7D}">
      <dgm:prSet/>
      <dgm:spPr/>
      <dgm:t>
        <a:bodyPr/>
        <a:lstStyle/>
        <a:p>
          <a:endParaRPr lang="es-CO"/>
        </a:p>
      </dgm:t>
    </dgm:pt>
    <dgm:pt modelId="{90C89342-4CD5-4383-9A25-B852CBD29FDF}">
      <dgm:prSet phldrT="[Texto]"/>
      <dgm:spPr/>
      <dgm:t>
        <a:bodyPr/>
        <a:lstStyle/>
        <a:p>
          <a:r>
            <a:rPr lang="es-CO" dirty="0"/>
            <a:t>3. INCAPACIDADES MEDICAS</a:t>
          </a:r>
        </a:p>
      </dgm:t>
    </dgm:pt>
    <dgm:pt modelId="{E518D997-0A13-45D5-832F-D668868EA487}" type="parTrans" cxnId="{E7D19DC0-005D-4D96-830B-61F68CD21EF1}">
      <dgm:prSet/>
      <dgm:spPr/>
      <dgm:t>
        <a:bodyPr/>
        <a:lstStyle/>
        <a:p>
          <a:endParaRPr lang="es-CO"/>
        </a:p>
      </dgm:t>
    </dgm:pt>
    <dgm:pt modelId="{5382E241-15CB-42DE-A9B6-9FC7ED84ED0F}" type="sibTrans" cxnId="{E7D19DC0-005D-4D96-830B-61F68CD21EF1}">
      <dgm:prSet/>
      <dgm:spPr/>
      <dgm:t>
        <a:bodyPr/>
        <a:lstStyle/>
        <a:p>
          <a:endParaRPr lang="es-CO"/>
        </a:p>
      </dgm:t>
    </dgm:pt>
    <dgm:pt modelId="{D196E987-B870-48F9-8B0C-5723F509ABC5}">
      <dgm:prSet phldrT="[Texto]"/>
      <dgm:spPr/>
      <dgm:t>
        <a:bodyPr/>
        <a:lstStyle/>
        <a:p>
          <a:r>
            <a:rPr lang="es-CO" dirty="0"/>
            <a:t>Plataforma Horus.</a:t>
          </a:r>
        </a:p>
      </dgm:t>
    </dgm:pt>
    <dgm:pt modelId="{B3C3867B-6D7A-4335-9C3C-EF051452DA27}" type="parTrans" cxnId="{56A7A8F6-F2E6-4391-A099-349098A6BE78}">
      <dgm:prSet/>
      <dgm:spPr/>
      <dgm:t>
        <a:bodyPr/>
        <a:lstStyle/>
        <a:p>
          <a:endParaRPr lang="es-CO"/>
        </a:p>
      </dgm:t>
    </dgm:pt>
    <dgm:pt modelId="{83E24180-DD36-4EF1-A545-829C63B00401}" type="sibTrans" cxnId="{56A7A8F6-F2E6-4391-A099-349098A6BE78}">
      <dgm:prSet/>
      <dgm:spPr/>
      <dgm:t>
        <a:bodyPr/>
        <a:lstStyle/>
        <a:p>
          <a:endParaRPr lang="es-CO"/>
        </a:p>
      </dgm:t>
    </dgm:pt>
    <dgm:pt modelId="{FA22FF02-EA66-4595-9AF5-2CB3A263E377}">
      <dgm:prSet phldrT="[Texto]"/>
      <dgm:spPr/>
      <dgm:t>
        <a:bodyPr/>
        <a:lstStyle/>
        <a:p>
          <a:r>
            <a:rPr lang="es-CO" dirty="0"/>
            <a:t>Equipos para el cuidado Integral de la Salud, ECIS, del ámbito laboral. </a:t>
          </a:r>
        </a:p>
      </dgm:t>
    </dgm:pt>
    <dgm:pt modelId="{FAF397AA-01A0-47A8-A5C5-7EE222EFFBBC}" type="parTrans" cxnId="{BC14FCAA-BB7C-4860-BDAA-FF6AEEEBCFD1}">
      <dgm:prSet/>
      <dgm:spPr/>
      <dgm:t>
        <a:bodyPr/>
        <a:lstStyle/>
        <a:p>
          <a:endParaRPr lang="es-CO"/>
        </a:p>
      </dgm:t>
    </dgm:pt>
    <dgm:pt modelId="{64D6C4B4-F79B-428B-B4DC-91BAEE221B7D}" type="sibTrans" cxnId="{BC14FCAA-BB7C-4860-BDAA-FF6AEEEBCFD1}">
      <dgm:prSet/>
      <dgm:spPr/>
      <dgm:t>
        <a:bodyPr/>
        <a:lstStyle/>
        <a:p>
          <a:endParaRPr lang="es-CO"/>
        </a:p>
      </dgm:t>
    </dgm:pt>
    <dgm:pt modelId="{AE460898-1D18-44B3-96EF-FE2C0FE3C90C}">
      <dgm:prSet phldrT="[Texto]"/>
      <dgm:spPr/>
      <dgm:t>
        <a:bodyPr/>
        <a:lstStyle/>
        <a:p>
          <a:r>
            <a:rPr lang="es-CO" dirty="0"/>
            <a:t>IPS de primer Nivel  de atención y ECIS del Ámbito Familiar.</a:t>
          </a:r>
        </a:p>
      </dgm:t>
    </dgm:pt>
    <dgm:pt modelId="{89F7570C-1505-4008-A31C-110D56C03045}" type="parTrans" cxnId="{24EADAB3-9097-4086-8BA2-E9D6322B7CF5}">
      <dgm:prSet/>
      <dgm:spPr/>
      <dgm:t>
        <a:bodyPr/>
        <a:lstStyle/>
        <a:p>
          <a:endParaRPr lang="es-CO"/>
        </a:p>
      </dgm:t>
    </dgm:pt>
    <dgm:pt modelId="{70745544-4951-4B59-A64E-FD30A14DD971}" type="sibTrans" cxnId="{24EADAB3-9097-4086-8BA2-E9D6322B7CF5}">
      <dgm:prSet/>
      <dgm:spPr/>
      <dgm:t>
        <a:bodyPr/>
        <a:lstStyle/>
        <a:p>
          <a:endParaRPr lang="es-CO"/>
        </a:p>
      </dgm:t>
    </dgm:pt>
    <dgm:pt modelId="{B02DF4DB-50A3-4908-91D3-1760C1A5555D}">
      <dgm:prSet phldrT="[Texto]"/>
      <dgm:spPr/>
      <dgm:t>
        <a:bodyPr/>
        <a:lstStyle/>
        <a:p>
          <a:r>
            <a:rPr lang="es-CO" dirty="0"/>
            <a:t>Reporte de Incapacidad por Secretaria.</a:t>
          </a:r>
        </a:p>
      </dgm:t>
    </dgm:pt>
    <dgm:pt modelId="{E92222EF-0387-40F7-9EE8-CB7CCE1869BB}" type="parTrans" cxnId="{6205ACEC-B9A6-4019-B521-8879176FDD75}">
      <dgm:prSet/>
      <dgm:spPr/>
    </dgm:pt>
    <dgm:pt modelId="{45F1086A-35B6-4AFD-BDB0-C021FBC6CF3E}" type="sibTrans" cxnId="{6205ACEC-B9A6-4019-B521-8879176FDD75}">
      <dgm:prSet/>
      <dgm:spPr/>
    </dgm:pt>
    <dgm:pt modelId="{8229553C-E863-4322-88FF-4C81E84BCF14}" type="pres">
      <dgm:prSet presAssocID="{EB26F0C6-A03E-4245-90D8-FFB3D095CE1B}" presName="linearFlow" presStyleCnt="0">
        <dgm:presLayoutVars>
          <dgm:dir/>
          <dgm:animLvl val="lvl"/>
          <dgm:resizeHandles val="exact"/>
        </dgm:presLayoutVars>
      </dgm:prSet>
      <dgm:spPr/>
    </dgm:pt>
    <dgm:pt modelId="{3AC08AB8-E911-49B6-A23F-08686BF93D8C}" type="pres">
      <dgm:prSet presAssocID="{C6742440-3C97-4B7D-97A3-0D8742BFEE80}" presName="composite" presStyleCnt="0"/>
      <dgm:spPr/>
    </dgm:pt>
    <dgm:pt modelId="{46CB3129-5DE9-4658-952E-E717B7364416}" type="pres">
      <dgm:prSet presAssocID="{C6742440-3C97-4B7D-97A3-0D8742BFEE8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175B6B1-97FA-48A6-BD90-4F8CF59D4B8A}" type="pres">
      <dgm:prSet presAssocID="{C6742440-3C97-4B7D-97A3-0D8742BFEE80}" presName="descendantText" presStyleLbl="alignAcc1" presStyleIdx="0" presStyleCnt="3">
        <dgm:presLayoutVars>
          <dgm:bulletEnabled val="1"/>
        </dgm:presLayoutVars>
      </dgm:prSet>
      <dgm:spPr/>
    </dgm:pt>
    <dgm:pt modelId="{FAB1849F-6070-42FD-933B-95723E9808C3}" type="pres">
      <dgm:prSet presAssocID="{D35C5FE7-2DD2-4FB0-B89D-6702B3797275}" presName="sp" presStyleCnt="0"/>
      <dgm:spPr/>
    </dgm:pt>
    <dgm:pt modelId="{2AE66C16-FC65-4BBC-8F0B-E3E9017CFE17}" type="pres">
      <dgm:prSet presAssocID="{23C8F5C2-E159-4CC6-AA8F-699833BD5128}" presName="composite" presStyleCnt="0"/>
      <dgm:spPr/>
    </dgm:pt>
    <dgm:pt modelId="{E4E08712-7F8C-411D-8915-CEA4C8301AEA}" type="pres">
      <dgm:prSet presAssocID="{23C8F5C2-E159-4CC6-AA8F-699833BD512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1C3032D-7830-444F-B00B-D701637586EE}" type="pres">
      <dgm:prSet presAssocID="{23C8F5C2-E159-4CC6-AA8F-699833BD5128}" presName="descendantText" presStyleLbl="alignAcc1" presStyleIdx="1" presStyleCnt="3">
        <dgm:presLayoutVars>
          <dgm:bulletEnabled val="1"/>
        </dgm:presLayoutVars>
      </dgm:prSet>
      <dgm:spPr/>
    </dgm:pt>
    <dgm:pt modelId="{8B5B8FB0-7CC8-4005-A64A-559E5D857FC6}" type="pres">
      <dgm:prSet presAssocID="{DAB0EFB7-440A-4517-9A5A-93ACC11AA030}" presName="sp" presStyleCnt="0"/>
      <dgm:spPr/>
    </dgm:pt>
    <dgm:pt modelId="{A99F5495-3E79-4910-9451-E626C4B6A636}" type="pres">
      <dgm:prSet presAssocID="{712EE530-31BF-4F53-B1B7-F5CB8061933C}" presName="composite" presStyleCnt="0"/>
      <dgm:spPr/>
    </dgm:pt>
    <dgm:pt modelId="{958DF436-43ED-492F-B590-F16C5F6D4951}" type="pres">
      <dgm:prSet presAssocID="{712EE530-31BF-4F53-B1B7-F5CB8061933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DD7654D-C9A3-488F-B953-4EB1D720CCE7}" type="pres">
      <dgm:prSet presAssocID="{712EE530-31BF-4F53-B1B7-F5CB8061933C}" presName="descendantText" presStyleLbl="alignAcc1" presStyleIdx="2" presStyleCnt="3" custLinFactNeighborX="0" custLinFactNeighborY="0">
        <dgm:presLayoutVars>
          <dgm:bulletEnabled val="1"/>
        </dgm:presLayoutVars>
      </dgm:prSet>
      <dgm:spPr/>
    </dgm:pt>
  </dgm:ptLst>
  <dgm:cxnLst>
    <dgm:cxn modelId="{5BB65413-2A62-4591-BD3A-DBC04657BB81}" type="presOf" srcId="{AE460898-1D18-44B3-96EF-FE2C0FE3C90C}" destId="{81C3032D-7830-444F-B00B-D701637586EE}" srcOrd="0" destOrd="1" presId="urn:microsoft.com/office/officeart/2005/8/layout/chevron2"/>
    <dgm:cxn modelId="{7D5CEA29-35ED-4E19-966E-902AAE69F0D2}" type="presOf" srcId="{DE81CF50-4332-400F-8F56-2E20F8D67286}" destId="{81C3032D-7830-444F-B00B-D701637586EE}" srcOrd="0" destOrd="0" presId="urn:microsoft.com/office/officeart/2005/8/layout/chevron2"/>
    <dgm:cxn modelId="{1873222D-B16C-422A-82CA-16DF00CE9B71}" type="presOf" srcId="{B02DF4DB-50A3-4908-91D3-1760C1A5555D}" destId="{3DD7654D-C9A3-488F-B953-4EB1D720CCE7}" srcOrd="0" destOrd="2" presId="urn:microsoft.com/office/officeart/2005/8/layout/chevron2"/>
    <dgm:cxn modelId="{6963F938-9A11-4C9F-8375-75DD60AD122C}" type="presOf" srcId="{23C8F5C2-E159-4CC6-AA8F-699833BD5128}" destId="{E4E08712-7F8C-411D-8915-CEA4C8301AEA}" srcOrd="0" destOrd="0" presId="urn:microsoft.com/office/officeart/2005/8/layout/chevron2"/>
    <dgm:cxn modelId="{11035660-D5E1-4756-A8BC-B1D957938D3C}" type="presOf" srcId="{C6742440-3C97-4B7D-97A3-0D8742BFEE80}" destId="{46CB3129-5DE9-4658-952E-E717B7364416}" srcOrd="0" destOrd="0" presId="urn:microsoft.com/office/officeart/2005/8/layout/chevron2"/>
    <dgm:cxn modelId="{C1326A63-04F5-4855-9ABE-DAD513631C78}" type="presOf" srcId="{FA22FF02-EA66-4595-9AF5-2CB3A263E377}" destId="{2175B6B1-97FA-48A6-BD90-4F8CF59D4B8A}" srcOrd="0" destOrd="1" presId="urn:microsoft.com/office/officeart/2005/8/layout/chevron2"/>
    <dgm:cxn modelId="{49ABB068-2105-4A78-B30C-86A13EEE27E5}" srcId="{EB26F0C6-A03E-4245-90D8-FFB3D095CE1B}" destId="{C6742440-3C97-4B7D-97A3-0D8742BFEE80}" srcOrd="0" destOrd="0" parTransId="{DDCB8EF4-F728-4A2C-B7E4-4B53A016ED2F}" sibTransId="{D35C5FE7-2DD2-4FB0-B89D-6702B3797275}"/>
    <dgm:cxn modelId="{85872E74-A222-4310-B0A6-6C4108DEE5A2}" type="presOf" srcId="{712EE530-31BF-4F53-B1B7-F5CB8061933C}" destId="{958DF436-43ED-492F-B590-F16C5F6D4951}" srcOrd="0" destOrd="0" presId="urn:microsoft.com/office/officeart/2005/8/layout/chevron2"/>
    <dgm:cxn modelId="{874D399B-089F-47A4-A33F-62265AFD1180}" type="presOf" srcId="{9F84299C-6E63-4881-9D1B-C12821C0DE7A}" destId="{2175B6B1-97FA-48A6-BD90-4F8CF59D4B8A}" srcOrd="0" destOrd="0" presId="urn:microsoft.com/office/officeart/2005/8/layout/chevron2"/>
    <dgm:cxn modelId="{E8EA999B-C8EE-4673-AF33-D3936432AD10}" type="presOf" srcId="{D196E987-B870-48F9-8B0C-5723F509ABC5}" destId="{3DD7654D-C9A3-488F-B953-4EB1D720CCE7}" srcOrd="0" destOrd="1" presId="urn:microsoft.com/office/officeart/2005/8/layout/chevron2"/>
    <dgm:cxn modelId="{088445A1-DB2E-490D-83AA-3E125B8D5EF2}" srcId="{23C8F5C2-E159-4CC6-AA8F-699833BD5128}" destId="{DE81CF50-4332-400F-8F56-2E20F8D67286}" srcOrd="0" destOrd="0" parTransId="{9D72D25B-AEB1-4397-8248-74C5CC96EC1D}" sibTransId="{C0A73187-8459-4D8D-B8A1-EF9F3BEFC38D}"/>
    <dgm:cxn modelId="{BC14FCAA-BB7C-4860-BDAA-FF6AEEEBCFD1}" srcId="{C6742440-3C97-4B7D-97A3-0D8742BFEE80}" destId="{FA22FF02-EA66-4595-9AF5-2CB3A263E377}" srcOrd="1" destOrd="0" parTransId="{FAF397AA-01A0-47A8-A5C5-7EE222EFFBBC}" sibTransId="{64D6C4B4-F79B-428B-B4DC-91BAEE221B7D}"/>
    <dgm:cxn modelId="{5037FEAD-A200-4EA8-A89B-F8F90819712C}" type="presOf" srcId="{90C89342-4CD5-4383-9A25-B852CBD29FDF}" destId="{3DD7654D-C9A3-488F-B953-4EB1D720CCE7}" srcOrd="0" destOrd="0" presId="urn:microsoft.com/office/officeart/2005/8/layout/chevron2"/>
    <dgm:cxn modelId="{24EADAB3-9097-4086-8BA2-E9D6322B7CF5}" srcId="{23C8F5C2-E159-4CC6-AA8F-699833BD5128}" destId="{AE460898-1D18-44B3-96EF-FE2C0FE3C90C}" srcOrd="1" destOrd="0" parTransId="{89F7570C-1505-4008-A31C-110D56C03045}" sibTransId="{70745544-4951-4B59-A64E-FD30A14DD971}"/>
    <dgm:cxn modelId="{B97DE4B4-17D9-406A-96F4-F162B9B68F7D}" srcId="{EB26F0C6-A03E-4245-90D8-FFB3D095CE1B}" destId="{712EE530-31BF-4F53-B1B7-F5CB8061933C}" srcOrd="2" destOrd="0" parTransId="{9BDD023C-2582-4D74-A8E2-73ACBCEE92E7}" sibTransId="{D7779E4C-5359-4FD6-A974-7F615CEDEE2E}"/>
    <dgm:cxn modelId="{E7D19DC0-005D-4D96-830B-61F68CD21EF1}" srcId="{712EE530-31BF-4F53-B1B7-F5CB8061933C}" destId="{90C89342-4CD5-4383-9A25-B852CBD29FDF}" srcOrd="0" destOrd="0" parTransId="{E518D997-0A13-45D5-832F-D668868EA487}" sibTransId="{5382E241-15CB-42DE-A9B6-9FC7ED84ED0F}"/>
    <dgm:cxn modelId="{4FB52BC5-7C03-40CD-8EFE-DD879E301A67}" srcId="{EB26F0C6-A03E-4245-90D8-FFB3D095CE1B}" destId="{23C8F5C2-E159-4CC6-AA8F-699833BD5128}" srcOrd="1" destOrd="0" parTransId="{67847AAA-EE22-45EE-8E5C-4B945FB7E21A}" sibTransId="{DAB0EFB7-440A-4517-9A5A-93ACC11AA030}"/>
    <dgm:cxn modelId="{72583FC8-A504-4E79-9A3F-947375A9BEF4}" srcId="{C6742440-3C97-4B7D-97A3-0D8742BFEE80}" destId="{9F84299C-6E63-4881-9D1B-C12821C0DE7A}" srcOrd="0" destOrd="0" parTransId="{E79E62BA-7FE7-4E9B-A375-BC49715F8163}" sibTransId="{493E0FFF-3DB9-4C6E-AE15-FA485E596228}"/>
    <dgm:cxn modelId="{0F877BCA-0952-480E-BFA9-22B9A713F7BF}" type="presOf" srcId="{EB26F0C6-A03E-4245-90D8-FFB3D095CE1B}" destId="{8229553C-E863-4322-88FF-4C81E84BCF14}" srcOrd="0" destOrd="0" presId="urn:microsoft.com/office/officeart/2005/8/layout/chevron2"/>
    <dgm:cxn modelId="{6205ACEC-B9A6-4019-B521-8879176FDD75}" srcId="{712EE530-31BF-4F53-B1B7-F5CB8061933C}" destId="{B02DF4DB-50A3-4908-91D3-1760C1A5555D}" srcOrd="2" destOrd="0" parTransId="{E92222EF-0387-40F7-9EE8-CB7CCE1869BB}" sibTransId="{45F1086A-35B6-4AFD-BDB0-C021FBC6CF3E}"/>
    <dgm:cxn modelId="{56A7A8F6-F2E6-4391-A099-349098A6BE78}" srcId="{712EE530-31BF-4F53-B1B7-F5CB8061933C}" destId="{D196E987-B870-48F9-8B0C-5723F509ABC5}" srcOrd="1" destOrd="0" parTransId="{B3C3867B-6D7A-4335-9C3C-EF051452DA27}" sibTransId="{83E24180-DD36-4EF1-A545-829C63B00401}"/>
    <dgm:cxn modelId="{24353260-8AB1-4E20-8DC6-168E7119D9C4}" type="presParOf" srcId="{8229553C-E863-4322-88FF-4C81E84BCF14}" destId="{3AC08AB8-E911-49B6-A23F-08686BF93D8C}" srcOrd="0" destOrd="0" presId="urn:microsoft.com/office/officeart/2005/8/layout/chevron2"/>
    <dgm:cxn modelId="{BE29864C-F89B-4735-A52C-2A6BB4584EFB}" type="presParOf" srcId="{3AC08AB8-E911-49B6-A23F-08686BF93D8C}" destId="{46CB3129-5DE9-4658-952E-E717B7364416}" srcOrd="0" destOrd="0" presId="urn:microsoft.com/office/officeart/2005/8/layout/chevron2"/>
    <dgm:cxn modelId="{03811F81-F866-4D58-9436-E41C6F9434E4}" type="presParOf" srcId="{3AC08AB8-E911-49B6-A23F-08686BF93D8C}" destId="{2175B6B1-97FA-48A6-BD90-4F8CF59D4B8A}" srcOrd="1" destOrd="0" presId="urn:microsoft.com/office/officeart/2005/8/layout/chevron2"/>
    <dgm:cxn modelId="{11DE2177-6399-488C-BB3C-052612708726}" type="presParOf" srcId="{8229553C-E863-4322-88FF-4C81E84BCF14}" destId="{FAB1849F-6070-42FD-933B-95723E9808C3}" srcOrd="1" destOrd="0" presId="urn:microsoft.com/office/officeart/2005/8/layout/chevron2"/>
    <dgm:cxn modelId="{18667067-A720-400A-8067-21B3F751D891}" type="presParOf" srcId="{8229553C-E863-4322-88FF-4C81E84BCF14}" destId="{2AE66C16-FC65-4BBC-8F0B-E3E9017CFE17}" srcOrd="2" destOrd="0" presId="urn:microsoft.com/office/officeart/2005/8/layout/chevron2"/>
    <dgm:cxn modelId="{9C9FB949-DB9A-447A-9F35-111999E0A008}" type="presParOf" srcId="{2AE66C16-FC65-4BBC-8F0B-E3E9017CFE17}" destId="{E4E08712-7F8C-411D-8915-CEA4C8301AEA}" srcOrd="0" destOrd="0" presId="urn:microsoft.com/office/officeart/2005/8/layout/chevron2"/>
    <dgm:cxn modelId="{BA455EA1-CE0B-4E99-A411-10D942C1C2F1}" type="presParOf" srcId="{2AE66C16-FC65-4BBC-8F0B-E3E9017CFE17}" destId="{81C3032D-7830-444F-B00B-D701637586EE}" srcOrd="1" destOrd="0" presId="urn:microsoft.com/office/officeart/2005/8/layout/chevron2"/>
    <dgm:cxn modelId="{65316EF2-1468-4BF4-BEAC-59C0094F24B8}" type="presParOf" srcId="{8229553C-E863-4322-88FF-4C81E84BCF14}" destId="{8B5B8FB0-7CC8-4005-A64A-559E5D857FC6}" srcOrd="3" destOrd="0" presId="urn:microsoft.com/office/officeart/2005/8/layout/chevron2"/>
    <dgm:cxn modelId="{995674EB-48F5-40D8-9CB1-540C8F762B0A}" type="presParOf" srcId="{8229553C-E863-4322-88FF-4C81E84BCF14}" destId="{A99F5495-3E79-4910-9451-E626C4B6A636}" srcOrd="4" destOrd="0" presId="urn:microsoft.com/office/officeart/2005/8/layout/chevron2"/>
    <dgm:cxn modelId="{5E0F913B-824D-486E-B734-82496D53E290}" type="presParOf" srcId="{A99F5495-3E79-4910-9451-E626C4B6A636}" destId="{958DF436-43ED-492F-B590-F16C5F6D4951}" srcOrd="0" destOrd="0" presId="urn:microsoft.com/office/officeart/2005/8/layout/chevron2"/>
    <dgm:cxn modelId="{4F63DE0D-38C4-45D1-BDD6-6294D04646DF}" type="presParOf" srcId="{A99F5495-3E79-4910-9451-E626C4B6A636}" destId="{3DD7654D-C9A3-488F-B953-4EB1D720CC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A3233-99F6-4BD7-9489-582E0913C2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4AD3C8-534B-4430-926E-AC9D403609C2}">
      <dgm:prSet/>
      <dgm:spPr/>
      <dgm:t>
        <a:bodyPr/>
        <a:lstStyle/>
        <a:p>
          <a:r>
            <a:rPr lang="es-CO" b="1" dirty="0"/>
            <a:t>Servicios Ofrecidos por  IPS - EMO</a:t>
          </a:r>
          <a:endParaRPr lang="en-US" dirty="0"/>
        </a:p>
      </dgm:t>
    </dgm:pt>
    <dgm:pt modelId="{2861F924-B5B1-4463-9CE3-E283C1102E32}" type="parTrans" cxnId="{DE064BD7-2EB7-4FA6-A2E0-FAEE72F2E61C}">
      <dgm:prSet/>
      <dgm:spPr/>
      <dgm:t>
        <a:bodyPr/>
        <a:lstStyle/>
        <a:p>
          <a:endParaRPr lang="en-US"/>
        </a:p>
      </dgm:t>
    </dgm:pt>
    <dgm:pt modelId="{7BF1A703-D19D-412C-A2DC-5E0F7ECF66D9}" type="sibTrans" cxnId="{DE064BD7-2EB7-4FA6-A2E0-FAEE72F2E61C}">
      <dgm:prSet/>
      <dgm:spPr/>
      <dgm:t>
        <a:bodyPr/>
        <a:lstStyle/>
        <a:p>
          <a:endParaRPr lang="en-US"/>
        </a:p>
      </dgm:t>
    </dgm:pt>
    <dgm:pt modelId="{1C3D7C33-585E-4D58-83C5-59AEC5EF8100}">
      <dgm:prSet/>
      <dgm:spPr/>
      <dgm:t>
        <a:bodyPr/>
        <a:lstStyle/>
        <a:p>
          <a:r>
            <a:rPr lang="es-CO" dirty="0"/>
            <a:t>Servicios de Salud Ocupacional</a:t>
          </a:r>
          <a:endParaRPr lang="en-US" dirty="0"/>
        </a:p>
      </dgm:t>
    </dgm:pt>
    <dgm:pt modelId="{8E5DEDA2-D138-414A-ACD2-D6ACE234A0A2}" type="parTrans" cxnId="{F9B439AE-745A-4B82-8E92-88E51E113027}">
      <dgm:prSet/>
      <dgm:spPr/>
      <dgm:t>
        <a:bodyPr/>
        <a:lstStyle/>
        <a:p>
          <a:endParaRPr lang="en-US"/>
        </a:p>
      </dgm:t>
    </dgm:pt>
    <dgm:pt modelId="{057FBF3D-A4CC-4B4A-A8D6-EDF238294B81}" type="sibTrans" cxnId="{F9B439AE-745A-4B82-8E92-88E51E113027}">
      <dgm:prSet/>
      <dgm:spPr/>
      <dgm:t>
        <a:bodyPr/>
        <a:lstStyle/>
        <a:p>
          <a:endParaRPr lang="en-US"/>
        </a:p>
      </dgm:t>
    </dgm:pt>
    <dgm:pt modelId="{35BF242A-EFD7-484D-9E82-37CC450D1037}">
      <dgm:prSet/>
      <dgm:spPr/>
      <dgm:t>
        <a:bodyPr/>
        <a:lstStyle/>
        <a:p>
          <a:r>
            <a:rPr lang="es-CO" b="1" dirty="0"/>
            <a:t>Contenido:</a:t>
          </a:r>
          <a:endParaRPr lang="en-US" dirty="0"/>
        </a:p>
      </dgm:t>
    </dgm:pt>
    <dgm:pt modelId="{693B5DED-C497-4EAB-A75A-16529D7FD0B0}" type="parTrans" cxnId="{E2736105-90B7-4000-8E66-21A5C6243C7F}">
      <dgm:prSet/>
      <dgm:spPr/>
      <dgm:t>
        <a:bodyPr/>
        <a:lstStyle/>
        <a:p>
          <a:endParaRPr lang="en-US"/>
        </a:p>
      </dgm:t>
    </dgm:pt>
    <dgm:pt modelId="{35F7C658-A345-4819-9860-ADF3016F6813}" type="sibTrans" cxnId="{E2736105-90B7-4000-8E66-21A5C6243C7F}">
      <dgm:prSet/>
      <dgm:spPr/>
      <dgm:t>
        <a:bodyPr/>
        <a:lstStyle/>
        <a:p>
          <a:endParaRPr lang="en-US"/>
        </a:p>
      </dgm:t>
    </dgm:pt>
    <dgm:pt modelId="{5A28D3A9-B0D6-4D1B-8884-65079049D3DB}">
      <dgm:prSet/>
      <dgm:spPr/>
      <dgm:t>
        <a:bodyPr/>
        <a:lstStyle/>
        <a:p>
          <a:r>
            <a:rPr lang="es-CO"/>
            <a:t>Exámenes de ingreso laboral.</a:t>
          </a:r>
          <a:endParaRPr lang="en-US"/>
        </a:p>
      </dgm:t>
    </dgm:pt>
    <dgm:pt modelId="{DCE941CD-38BD-4BAD-BB60-6D65B7DC3318}" type="parTrans" cxnId="{18AF5FB8-ED4D-4FD7-90C0-E82CD31C949C}">
      <dgm:prSet/>
      <dgm:spPr/>
      <dgm:t>
        <a:bodyPr/>
        <a:lstStyle/>
        <a:p>
          <a:endParaRPr lang="en-US"/>
        </a:p>
      </dgm:t>
    </dgm:pt>
    <dgm:pt modelId="{06902E8F-A006-47FA-9DEF-9F3D5DCE070A}" type="sibTrans" cxnId="{18AF5FB8-ED4D-4FD7-90C0-E82CD31C949C}">
      <dgm:prSet/>
      <dgm:spPr/>
      <dgm:t>
        <a:bodyPr/>
        <a:lstStyle/>
        <a:p>
          <a:endParaRPr lang="en-US"/>
        </a:p>
      </dgm:t>
    </dgm:pt>
    <dgm:pt modelId="{FCD1191C-93D8-4596-A33D-B025BD34C2FA}">
      <dgm:prSet/>
      <dgm:spPr/>
      <dgm:t>
        <a:bodyPr/>
        <a:lstStyle/>
        <a:p>
          <a:r>
            <a:rPr lang="es-CO" dirty="0"/>
            <a:t>Evaluaciones periódicas.</a:t>
          </a:r>
          <a:endParaRPr lang="en-US" dirty="0"/>
        </a:p>
      </dgm:t>
    </dgm:pt>
    <dgm:pt modelId="{00999F0C-982B-4B42-83A3-5299D5654D10}" type="parTrans" cxnId="{0C49949B-FFFC-4C08-AD43-2A4CAB89EC61}">
      <dgm:prSet/>
      <dgm:spPr/>
      <dgm:t>
        <a:bodyPr/>
        <a:lstStyle/>
        <a:p>
          <a:endParaRPr lang="en-US"/>
        </a:p>
      </dgm:t>
    </dgm:pt>
    <dgm:pt modelId="{E87A4324-951C-4790-AABD-04AD5178E058}" type="sibTrans" cxnId="{0C49949B-FFFC-4C08-AD43-2A4CAB89EC61}">
      <dgm:prSet/>
      <dgm:spPr/>
      <dgm:t>
        <a:bodyPr/>
        <a:lstStyle/>
        <a:p>
          <a:endParaRPr lang="en-US"/>
        </a:p>
      </dgm:t>
    </dgm:pt>
    <dgm:pt modelId="{F5941AD0-A47C-42A2-8883-FD85925C194C}">
      <dgm:prSet/>
      <dgm:spPr/>
      <dgm:t>
        <a:bodyPr/>
        <a:lstStyle/>
        <a:p>
          <a:r>
            <a:rPr lang="es-CO" dirty="0"/>
            <a:t>Exámenes de retiro.</a:t>
          </a:r>
          <a:endParaRPr lang="en-US" dirty="0"/>
        </a:p>
      </dgm:t>
    </dgm:pt>
    <dgm:pt modelId="{D0568595-9546-4981-A5DF-26ECAD6FDF57}" type="parTrans" cxnId="{B13D5B71-0ADA-4370-BD19-5D3BD4600D2D}">
      <dgm:prSet/>
      <dgm:spPr/>
      <dgm:t>
        <a:bodyPr/>
        <a:lstStyle/>
        <a:p>
          <a:endParaRPr lang="en-US"/>
        </a:p>
      </dgm:t>
    </dgm:pt>
    <dgm:pt modelId="{391F2EF7-718B-4DD3-972F-C48132DC6553}" type="sibTrans" cxnId="{B13D5B71-0ADA-4370-BD19-5D3BD4600D2D}">
      <dgm:prSet/>
      <dgm:spPr/>
      <dgm:t>
        <a:bodyPr/>
        <a:lstStyle/>
        <a:p>
          <a:endParaRPr lang="en-US"/>
        </a:p>
      </dgm:t>
    </dgm:pt>
    <dgm:pt modelId="{17B4C09A-9C89-4109-8D65-EE893332FE38}">
      <dgm:prSet/>
      <dgm:spPr/>
      <dgm:t>
        <a:bodyPr/>
        <a:lstStyle/>
        <a:p>
          <a:r>
            <a:rPr lang="es-CO" noProof="0" dirty="0"/>
            <a:t>Exámenes Pos_Incapacidad.</a:t>
          </a:r>
        </a:p>
      </dgm:t>
    </dgm:pt>
    <dgm:pt modelId="{7E091B5E-E38B-486F-B128-B236327C894E}" type="parTrans" cxnId="{5974C753-35B3-43D1-AE98-1A7A2C9BF322}">
      <dgm:prSet/>
      <dgm:spPr/>
      <dgm:t>
        <a:bodyPr/>
        <a:lstStyle/>
        <a:p>
          <a:endParaRPr lang="es-CO"/>
        </a:p>
      </dgm:t>
    </dgm:pt>
    <dgm:pt modelId="{B2748437-47DC-4359-B65D-0D5C9BC070B0}" type="sibTrans" cxnId="{5974C753-35B3-43D1-AE98-1A7A2C9BF322}">
      <dgm:prSet/>
      <dgm:spPr/>
      <dgm:t>
        <a:bodyPr/>
        <a:lstStyle/>
        <a:p>
          <a:endParaRPr lang="es-CO"/>
        </a:p>
      </dgm:t>
    </dgm:pt>
    <dgm:pt modelId="{0C4AA035-41CE-4F3C-AC91-CEDA5BBDC567}">
      <dgm:prSet/>
      <dgm:spPr/>
      <dgm:t>
        <a:bodyPr/>
        <a:lstStyle/>
        <a:p>
          <a:r>
            <a:rPr lang="es-CO" noProof="0" dirty="0"/>
            <a:t>Exámenes para Eventos Deportivos y/o Culturales. </a:t>
          </a:r>
        </a:p>
      </dgm:t>
    </dgm:pt>
    <dgm:pt modelId="{D96CB52F-A224-49D8-A346-B0E777B7C182}" type="parTrans" cxnId="{609CE25A-4B05-4BAB-8D5A-FAC05C6E186A}">
      <dgm:prSet/>
      <dgm:spPr/>
      <dgm:t>
        <a:bodyPr/>
        <a:lstStyle/>
        <a:p>
          <a:endParaRPr lang="es-CO"/>
        </a:p>
      </dgm:t>
    </dgm:pt>
    <dgm:pt modelId="{862E30C3-0D20-40F5-A8DB-022A958BC6A1}" type="sibTrans" cxnId="{609CE25A-4B05-4BAB-8D5A-FAC05C6E186A}">
      <dgm:prSet/>
      <dgm:spPr/>
      <dgm:t>
        <a:bodyPr/>
        <a:lstStyle/>
        <a:p>
          <a:endParaRPr lang="es-CO"/>
        </a:p>
      </dgm:t>
    </dgm:pt>
    <dgm:pt modelId="{86455A1F-67F0-4346-B44C-792CC5A5DD3D}" type="pres">
      <dgm:prSet presAssocID="{87FA3233-99F6-4BD7-9489-582E0913C299}" presName="linear" presStyleCnt="0">
        <dgm:presLayoutVars>
          <dgm:animLvl val="lvl"/>
          <dgm:resizeHandles val="exact"/>
        </dgm:presLayoutVars>
      </dgm:prSet>
      <dgm:spPr/>
    </dgm:pt>
    <dgm:pt modelId="{2FBE24AB-F7F0-4FF9-B620-F2BA54D0A6CA}" type="pres">
      <dgm:prSet presAssocID="{D64AD3C8-534B-4430-926E-AC9D403609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FF4942-7F6F-4D37-811C-522A510B36E1}" type="pres">
      <dgm:prSet presAssocID="{7BF1A703-D19D-412C-A2DC-5E0F7ECF66D9}" presName="spacer" presStyleCnt="0"/>
      <dgm:spPr/>
    </dgm:pt>
    <dgm:pt modelId="{75EB3844-1500-403E-B865-FA734B4FDA5E}" type="pres">
      <dgm:prSet presAssocID="{1C3D7C33-585E-4D58-83C5-59AEC5EF81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16F67B-D527-42C3-8D96-83A9CBECBE97}" type="pres">
      <dgm:prSet presAssocID="{057FBF3D-A4CC-4B4A-A8D6-EDF238294B81}" presName="spacer" presStyleCnt="0"/>
      <dgm:spPr/>
    </dgm:pt>
    <dgm:pt modelId="{6EF3D7AA-C12A-46A9-BC76-1CF4B65BE494}" type="pres">
      <dgm:prSet presAssocID="{35BF242A-EFD7-484D-9E82-37CC450D103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92BAAE9-36A5-4162-B938-FD3079BA08C6}" type="pres">
      <dgm:prSet presAssocID="{35BF242A-EFD7-484D-9E82-37CC450D103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2736105-90B7-4000-8E66-21A5C6243C7F}" srcId="{87FA3233-99F6-4BD7-9489-582E0913C299}" destId="{35BF242A-EFD7-484D-9E82-37CC450D1037}" srcOrd="2" destOrd="0" parTransId="{693B5DED-C497-4EAB-A75A-16529D7FD0B0}" sibTransId="{35F7C658-A345-4819-9860-ADF3016F6813}"/>
    <dgm:cxn modelId="{16EEA50A-73D6-489E-AEDD-EE7CFB5BB648}" type="presOf" srcId="{5A28D3A9-B0D6-4D1B-8884-65079049D3DB}" destId="{792BAAE9-36A5-4162-B938-FD3079BA08C6}" srcOrd="0" destOrd="0" presId="urn:microsoft.com/office/officeart/2005/8/layout/vList2"/>
    <dgm:cxn modelId="{E6BFD62A-ACFE-4AA6-BE05-07741A389EB4}" type="presOf" srcId="{FCD1191C-93D8-4596-A33D-B025BD34C2FA}" destId="{792BAAE9-36A5-4162-B938-FD3079BA08C6}" srcOrd="0" destOrd="1" presId="urn:microsoft.com/office/officeart/2005/8/layout/vList2"/>
    <dgm:cxn modelId="{B042D461-DBFC-44D9-B46A-7BD615BC2D52}" type="presOf" srcId="{1C3D7C33-585E-4D58-83C5-59AEC5EF8100}" destId="{75EB3844-1500-403E-B865-FA734B4FDA5E}" srcOrd="0" destOrd="0" presId="urn:microsoft.com/office/officeart/2005/8/layout/vList2"/>
    <dgm:cxn modelId="{B13D5B71-0ADA-4370-BD19-5D3BD4600D2D}" srcId="{35BF242A-EFD7-484D-9E82-37CC450D1037}" destId="{F5941AD0-A47C-42A2-8883-FD85925C194C}" srcOrd="2" destOrd="0" parTransId="{D0568595-9546-4981-A5DF-26ECAD6FDF57}" sibTransId="{391F2EF7-718B-4DD3-972F-C48132DC6553}"/>
    <dgm:cxn modelId="{5974C753-35B3-43D1-AE98-1A7A2C9BF322}" srcId="{35BF242A-EFD7-484D-9E82-37CC450D1037}" destId="{17B4C09A-9C89-4109-8D65-EE893332FE38}" srcOrd="3" destOrd="0" parTransId="{7E091B5E-E38B-486F-B128-B236327C894E}" sibTransId="{B2748437-47DC-4359-B65D-0D5C9BC070B0}"/>
    <dgm:cxn modelId="{BB94CB74-1DA0-4FB8-B797-176C6894BE75}" type="presOf" srcId="{F5941AD0-A47C-42A2-8883-FD85925C194C}" destId="{792BAAE9-36A5-4162-B938-FD3079BA08C6}" srcOrd="0" destOrd="2" presId="urn:microsoft.com/office/officeart/2005/8/layout/vList2"/>
    <dgm:cxn modelId="{609CE25A-4B05-4BAB-8D5A-FAC05C6E186A}" srcId="{35BF242A-EFD7-484D-9E82-37CC450D1037}" destId="{0C4AA035-41CE-4F3C-AC91-CEDA5BBDC567}" srcOrd="4" destOrd="0" parTransId="{D96CB52F-A224-49D8-A346-B0E777B7C182}" sibTransId="{862E30C3-0D20-40F5-A8DB-022A958BC6A1}"/>
    <dgm:cxn modelId="{67731692-9BD9-4C87-98C4-FEE99A3B0C25}" type="presOf" srcId="{87FA3233-99F6-4BD7-9489-582E0913C299}" destId="{86455A1F-67F0-4346-B44C-792CC5A5DD3D}" srcOrd="0" destOrd="0" presId="urn:microsoft.com/office/officeart/2005/8/layout/vList2"/>
    <dgm:cxn modelId="{0C49949B-FFFC-4C08-AD43-2A4CAB89EC61}" srcId="{35BF242A-EFD7-484D-9E82-37CC450D1037}" destId="{FCD1191C-93D8-4596-A33D-B025BD34C2FA}" srcOrd="1" destOrd="0" parTransId="{00999F0C-982B-4B42-83A3-5299D5654D10}" sibTransId="{E87A4324-951C-4790-AABD-04AD5178E058}"/>
    <dgm:cxn modelId="{E832D99F-D02F-445A-94EE-D333ABBB6B8F}" type="presOf" srcId="{0C4AA035-41CE-4F3C-AC91-CEDA5BBDC567}" destId="{792BAAE9-36A5-4162-B938-FD3079BA08C6}" srcOrd="0" destOrd="4" presId="urn:microsoft.com/office/officeart/2005/8/layout/vList2"/>
    <dgm:cxn modelId="{300698A0-A097-44DB-903B-D1D733627D8B}" type="presOf" srcId="{D64AD3C8-534B-4430-926E-AC9D403609C2}" destId="{2FBE24AB-F7F0-4FF9-B620-F2BA54D0A6CA}" srcOrd="0" destOrd="0" presId="urn:microsoft.com/office/officeart/2005/8/layout/vList2"/>
    <dgm:cxn modelId="{F9B439AE-745A-4B82-8E92-88E51E113027}" srcId="{87FA3233-99F6-4BD7-9489-582E0913C299}" destId="{1C3D7C33-585E-4D58-83C5-59AEC5EF8100}" srcOrd="1" destOrd="0" parTransId="{8E5DEDA2-D138-414A-ACD2-D6ACE234A0A2}" sibTransId="{057FBF3D-A4CC-4B4A-A8D6-EDF238294B81}"/>
    <dgm:cxn modelId="{FC1911B8-BA10-41E0-A0E6-E82F79DBB7AD}" type="presOf" srcId="{35BF242A-EFD7-484D-9E82-37CC450D1037}" destId="{6EF3D7AA-C12A-46A9-BC76-1CF4B65BE494}" srcOrd="0" destOrd="0" presId="urn:microsoft.com/office/officeart/2005/8/layout/vList2"/>
    <dgm:cxn modelId="{18AF5FB8-ED4D-4FD7-90C0-E82CD31C949C}" srcId="{35BF242A-EFD7-484D-9E82-37CC450D1037}" destId="{5A28D3A9-B0D6-4D1B-8884-65079049D3DB}" srcOrd="0" destOrd="0" parTransId="{DCE941CD-38BD-4BAD-BB60-6D65B7DC3318}" sibTransId="{06902E8F-A006-47FA-9DEF-9F3D5DCE070A}"/>
    <dgm:cxn modelId="{DE064BD7-2EB7-4FA6-A2E0-FAEE72F2E61C}" srcId="{87FA3233-99F6-4BD7-9489-582E0913C299}" destId="{D64AD3C8-534B-4430-926E-AC9D403609C2}" srcOrd="0" destOrd="0" parTransId="{2861F924-B5B1-4463-9CE3-E283C1102E32}" sibTransId="{7BF1A703-D19D-412C-A2DC-5E0F7ECF66D9}"/>
    <dgm:cxn modelId="{8F2F1CF5-52C5-4C1F-A1F6-11D9E24AD77D}" type="presOf" srcId="{17B4C09A-9C89-4109-8D65-EE893332FE38}" destId="{792BAAE9-36A5-4162-B938-FD3079BA08C6}" srcOrd="0" destOrd="3" presId="urn:microsoft.com/office/officeart/2005/8/layout/vList2"/>
    <dgm:cxn modelId="{069D3AF2-DCD8-465E-805B-54CD22F3231F}" type="presParOf" srcId="{86455A1F-67F0-4346-B44C-792CC5A5DD3D}" destId="{2FBE24AB-F7F0-4FF9-B620-F2BA54D0A6CA}" srcOrd="0" destOrd="0" presId="urn:microsoft.com/office/officeart/2005/8/layout/vList2"/>
    <dgm:cxn modelId="{D30F3E94-3042-4D9A-8D29-0D1D3AD76F65}" type="presParOf" srcId="{86455A1F-67F0-4346-B44C-792CC5A5DD3D}" destId="{8CFF4942-7F6F-4D37-811C-522A510B36E1}" srcOrd="1" destOrd="0" presId="urn:microsoft.com/office/officeart/2005/8/layout/vList2"/>
    <dgm:cxn modelId="{2AEAEB08-667D-4A31-B544-99365E9A5511}" type="presParOf" srcId="{86455A1F-67F0-4346-B44C-792CC5A5DD3D}" destId="{75EB3844-1500-403E-B865-FA734B4FDA5E}" srcOrd="2" destOrd="0" presId="urn:microsoft.com/office/officeart/2005/8/layout/vList2"/>
    <dgm:cxn modelId="{67968E79-3CFC-4E26-B8D0-C15CDCAB0DF1}" type="presParOf" srcId="{86455A1F-67F0-4346-B44C-792CC5A5DD3D}" destId="{6D16F67B-D527-42C3-8D96-83A9CBECBE97}" srcOrd="3" destOrd="0" presId="urn:microsoft.com/office/officeart/2005/8/layout/vList2"/>
    <dgm:cxn modelId="{E68B068C-B677-457B-AE38-CB20E69F51C5}" type="presParOf" srcId="{86455A1F-67F0-4346-B44C-792CC5A5DD3D}" destId="{6EF3D7AA-C12A-46A9-BC76-1CF4B65BE494}" srcOrd="4" destOrd="0" presId="urn:microsoft.com/office/officeart/2005/8/layout/vList2"/>
    <dgm:cxn modelId="{3183F30C-45CC-4F13-95CD-F4EC513DC59C}" type="presParOf" srcId="{86455A1F-67F0-4346-B44C-792CC5A5DD3D}" destId="{792BAAE9-36A5-4162-B938-FD3079BA08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B3129-5DE9-4658-952E-E717B7364416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ECIS</a:t>
          </a:r>
        </a:p>
      </dsp:txBody>
      <dsp:txXfrm rot="-5400000">
        <a:off x="0" y="554579"/>
        <a:ext cx="1105044" cy="473590"/>
      </dsp:txXfrm>
    </dsp:sp>
    <dsp:sp modelId="{2175B6B1-97FA-48A6-BD90-4F8CF59D4B8A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1. ATENCION PRIMARIA EN SALUD, APS: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Equipos para el cuidado Integral de la Salud, ECIS, del ámbito laboral. </a:t>
          </a:r>
        </a:p>
      </dsp:txBody>
      <dsp:txXfrm rot="-5400000">
        <a:off x="1105044" y="52149"/>
        <a:ext cx="9360464" cy="925930"/>
      </dsp:txXfrm>
    </dsp:sp>
    <dsp:sp modelId="{E4E08712-7F8C-411D-8915-CEA4C8301AEA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RED</a:t>
          </a:r>
        </a:p>
      </dsp:txBody>
      <dsp:txXfrm rot="-5400000">
        <a:off x="0" y="1938873"/>
        <a:ext cx="1105044" cy="473590"/>
      </dsp:txXfrm>
    </dsp:sp>
    <dsp:sp modelId="{81C3032D-7830-444F-B00B-D701637586EE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2. Integralidad – RED DE PRESTADORES E INFORME DE EXAMENES MEDIOS PERIODICOS: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IPS de primer Nivel  de atención y ECIS del Ámbito Familiar.</a:t>
          </a:r>
        </a:p>
      </dsp:txBody>
      <dsp:txXfrm rot="-5400000">
        <a:off x="1105044" y="1436443"/>
        <a:ext cx="9360464" cy="925930"/>
      </dsp:txXfrm>
    </dsp:sp>
    <dsp:sp modelId="{958DF436-43ED-492F-B590-F16C5F6D4951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Incapacidades</a:t>
          </a:r>
        </a:p>
      </dsp:txBody>
      <dsp:txXfrm rot="-5400000">
        <a:off x="0" y="3323167"/>
        <a:ext cx="1105044" cy="473590"/>
      </dsp:txXfrm>
    </dsp:sp>
    <dsp:sp modelId="{3DD7654D-C9A3-488F-B953-4EB1D720CCE7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3. INCAPACIDADES MEDICAS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Plataforma Horus.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/>
            <a:t>Reporte de Incapacidad por Secretaria.</a:t>
          </a:r>
        </a:p>
      </dsp:txBody>
      <dsp:txXfrm rot="-5400000">
        <a:off x="1105044" y="2820736"/>
        <a:ext cx="9360464" cy="92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24AB-F7F0-4FF9-B620-F2BA54D0A6CA}">
      <dsp:nvSpPr>
        <dsp:cNvPr id="0" name=""/>
        <dsp:cNvSpPr/>
      </dsp:nvSpPr>
      <dsp:spPr>
        <a:xfrm>
          <a:off x="0" y="33395"/>
          <a:ext cx="6666833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b="1" kern="1200" dirty="0"/>
            <a:t>Servicios Ofrecidos por  IPS - EMO</a:t>
          </a:r>
          <a:endParaRPr lang="en-US" sz="3400" kern="1200" dirty="0"/>
        </a:p>
      </dsp:txBody>
      <dsp:txXfrm>
        <a:off x="39809" y="73204"/>
        <a:ext cx="6587215" cy="735872"/>
      </dsp:txXfrm>
    </dsp:sp>
    <dsp:sp modelId="{75EB3844-1500-403E-B865-FA734B4FDA5E}">
      <dsp:nvSpPr>
        <dsp:cNvPr id="0" name=""/>
        <dsp:cNvSpPr/>
      </dsp:nvSpPr>
      <dsp:spPr>
        <a:xfrm>
          <a:off x="0" y="946805"/>
          <a:ext cx="6666833" cy="81549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kern="1200" dirty="0"/>
            <a:t>Servicios de Salud Ocupacional</a:t>
          </a:r>
          <a:endParaRPr lang="en-US" sz="3400" kern="1200" dirty="0"/>
        </a:p>
      </dsp:txBody>
      <dsp:txXfrm>
        <a:off x="39809" y="986614"/>
        <a:ext cx="6587215" cy="735872"/>
      </dsp:txXfrm>
    </dsp:sp>
    <dsp:sp modelId="{6EF3D7AA-C12A-46A9-BC76-1CF4B65BE494}">
      <dsp:nvSpPr>
        <dsp:cNvPr id="0" name=""/>
        <dsp:cNvSpPr/>
      </dsp:nvSpPr>
      <dsp:spPr>
        <a:xfrm>
          <a:off x="0" y="1860215"/>
          <a:ext cx="6666833" cy="8154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400" b="1" kern="1200" dirty="0"/>
            <a:t>Contenido:</a:t>
          </a:r>
          <a:endParaRPr lang="en-US" sz="3400" kern="1200" dirty="0"/>
        </a:p>
      </dsp:txBody>
      <dsp:txXfrm>
        <a:off x="39809" y="1900024"/>
        <a:ext cx="6587215" cy="735872"/>
      </dsp:txXfrm>
    </dsp:sp>
    <dsp:sp modelId="{792BAAE9-36A5-4162-B938-FD3079BA08C6}">
      <dsp:nvSpPr>
        <dsp:cNvPr id="0" name=""/>
        <dsp:cNvSpPr/>
      </dsp:nvSpPr>
      <dsp:spPr>
        <a:xfrm>
          <a:off x="0" y="2675705"/>
          <a:ext cx="6666833" cy="274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700" kern="1200"/>
            <a:t>Exámenes de ingreso laboral.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700" kern="1200" dirty="0"/>
            <a:t>Evaluaciones periódicas.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700" kern="1200" dirty="0"/>
            <a:t>Exámenes de retiro.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700" kern="1200" noProof="0" dirty="0"/>
            <a:t>Exámenes Pos_Incapacidad.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O" sz="2700" kern="1200" noProof="0" dirty="0"/>
            <a:t>Exámenes para Eventos Deportivos y/o Culturales. </a:t>
          </a:r>
        </a:p>
      </dsp:txBody>
      <dsp:txXfrm>
        <a:off x="0" y="2675705"/>
        <a:ext cx="6666833" cy="274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5T21:20:01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55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24575,'-5'0'0,"-7"0"0,-6 5 0,1 2-8191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59.1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24575,'5'-5'0,"7"-2"0,0 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5:03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8:13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8:15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04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05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24575,'-5'0'0,"-7"0"0,0 0-8191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05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24575,'-5'0'0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27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31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24575,'-5'0'0,"-2"0"-8191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32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37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3:34:54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29D43-D94A-46EC-AB65-99F23634AB84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CBFF-29E2-4304-863B-D5D80257C5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652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2ADFB-B245-0F6C-6E26-FBAE7547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D14CD15-61A6-3E0C-93AF-D1FEFFC3F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AFD647-1C40-F84D-A5C4-DA82F1EAE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5B4FC0-C8B1-55B6-1CA3-8BBD4DA2B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CBFF-29E2-4304-863B-D5D80257C59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0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8FD16-E232-4F9C-8B6D-603A548CF85E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3559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CCBFF-29E2-4304-863B-D5D80257C593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567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DFE929-CD9B-4676-9118-82AB69544E4E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299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5A1E4-A15A-7DBC-5B8C-8419F8DBE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55F090-3ED3-6FB6-9BDE-E12C820F4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C06969-F4FD-2DB2-DB67-7F928AAF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6BD37-3EA3-3213-CFA9-FE243106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81E04-A266-583A-9E49-7B04384D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73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7BDC0-BC49-D321-DC34-12D3C83E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8063B-9A3D-EB99-2E03-ABEF27EB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920E1-0722-5A45-1572-F1DF8500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292E80-9B73-89FF-2C38-0E01DE869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6AA4-A772-8FBC-11C4-61102EB6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332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CA9104-88DB-1C0D-DEA2-089D818339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857948-153B-E4BC-1934-7030268D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0417B-AE3D-893A-E686-C5F8E074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900981-7D73-8702-7575-6A9712E9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2B429-5D54-EF74-7571-59AB69DA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939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89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3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42BB8-0C46-DB49-BBE0-270DF944D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AA4C7-1684-5F4D-2C05-B45E3F83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945DFA-DE0A-B490-D32A-7927E40B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D1E6D-A28B-A5DE-23BA-345B7D07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44B51-856A-2329-6F69-77E160BD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21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8EC5E-EC58-9EC5-BADA-F3EF6CAD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47572-EB3F-C9EF-A4FB-4F293E596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2EF6E2-D7D3-C74B-8513-2B35A86C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98BE63-89A6-7A4C-4AC8-19F12F3F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E4E778-D023-D6B4-396C-6699537D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77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F2D12D-2025-0CA7-1B7F-96F0C3F9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7B29B2-D341-2F8B-3ACB-27DF78D0F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DA9B715-4E92-0274-4317-F08CDB7C0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779E55-2E77-C23C-E031-CD3D009C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024C2C-0F5F-9370-CCF7-CC1088CB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254BB-72E0-7156-389F-E8BA2FE3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350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9E20-A5E9-3CBE-DC37-4B724315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F8BDEB-2277-5C54-908D-2873AE0CF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F81AF5-EA69-9F5E-C551-014B6AF49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9772FE-8579-94D6-FEDA-CBCE3E7EE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F68004-A3C5-4A05-D9C1-0C376BD9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8B30AB-F93F-A662-6AEE-DADF9B7B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D7A668-E764-FDF1-40F8-38420E3F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BC1D23-C393-4C10-2202-E69E5EBF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98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49134-3EAD-8A49-7DAB-8F3AAB19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1160B2-B49C-B700-F54A-FBC2D108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4244C8-3B88-C04E-FCF6-DC3079CF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98FB51-BE08-969D-EE41-E825616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53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C4C0FC-30BA-A793-1884-C8EDF053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C92A7B-4F71-A783-1648-84CC556C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BE0702-EAC9-3600-2249-85B6DD03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007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35D39-EE2D-FE46-2169-BD7DDF63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24DA-B2EA-20C5-1DE5-E02AAF0D8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D1D0AF-D5A2-9B9B-A273-C8FFB57BF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290792-B77D-BB90-4D89-CD21DD8F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A41204-EFA9-3E42-7BE7-03EE87EB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C21641-F2A2-798E-F626-C1C318C6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03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17899-5C1D-D7CF-9219-2B2A7C1C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B08243-BC76-4D92-7832-065AD66BE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D12E17-6E8E-BEE6-E7DA-C90248ABE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19EBE8-CE88-6449-3261-26B9FDE5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E23B5A-1A4D-533B-7BB1-8F268A5AB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7ADC03-BAAB-19D3-0C02-52B653C7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953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B8FEB1-676C-D9D2-2E14-8D43E680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C638DC-4851-AB11-4567-B3F8481FA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1788D-093E-042C-7309-4D9725322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E042-7511-46C3-8937-C3A1A9D1ED79}" type="datetimeFigureOut">
              <a:rPr lang="es-CO" smtClean="0"/>
              <a:t>11/06/2025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28881B-AA58-43F0-2479-386139B0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947AE-ED9A-26C8-C27D-092B814EB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C921-DE9F-49B8-8B51-35D21E5B97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688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3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Relationship Id="rId5" Type="http://schemas.openxmlformats.org/officeDocument/2006/relationships/customXml" Target="../ink/ink7.xml"/><Relationship Id="rId4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file:///C:\Users\FOMAG\OneDrive%20-%20fomag.gov.co\Escritorio\SISTEMA%20GENERAL%20DE%20SEGURIDAD%20Y%20SALUD%20FOMAG\SST%20-%202025\1.PLANEAR\4.%20COPASST\CIRCULAR%20CONVOCATORIA%20COPASST%20%20NARI&#209;O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0.xml"/><Relationship Id="rId4" Type="http://schemas.openxmlformats.org/officeDocument/2006/relationships/image" Target="../media/image32.png"/><Relationship Id="rId9" Type="http://schemas.openxmlformats.org/officeDocument/2006/relationships/customXml" Target="../ink/ink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4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290E9AA3-CCA4-46F5-895E-A625AFA9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r="21895"/>
          <a:stretch/>
        </p:blipFill>
        <p:spPr>
          <a:xfrm>
            <a:off x="6283298" y="544383"/>
            <a:ext cx="5769234" cy="5769234"/>
          </a:xfrm>
          <a:prstGeom prst="ellipse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B133BA0-9BF6-5ABF-1139-3B9E3A5C6112}"/>
              </a:ext>
            </a:extLst>
          </p:cNvPr>
          <p:cNvSpPr/>
          <p:nvPr/>
        </p:nvSpPr>
        <p:spPr>
          <a:xfrm>
            <a:off x="690712" y="4902762"/>
            <a:ext cx="5405288" cy="1799621"/>
          </a:xfrm>
          <a:prstGeom prst="roundRect">
            <a:avLst>
              <a:gd name="adj" fmla="val 34880"/>
            </a:avLst>
          </a:prstGeom>
          <a:gradFill>
            <a:gsLst>
              <a:gs pos="0">
                <a:srgbClr val="253B70"/>
              </a:gs>
              <a:gs pos="100000">
                <a:srgbClr val="13A3D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/>
              <a:t>Dr. Huber Agudelo </a:t>
            </a:r>
          </a:p>
          <a:p>
            <a:pPr algn="ctr"/>
            <a:r>
              <a:rPr lang="es-CO" sz="1600" b="1" dirty="0"/>
              <a:t>Coordinador Departamental de Nariño</a:t>
            </a:r>
          </a:p>
          <a:p>
            <a:pPr algn="ctr"/>
            <a:r>
              <a:rPr lang="es-CO" sz="1600" b="1" noProof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PhD</a:t>
            </a:r>
            <a:r>
              <a:rPr lang="es-CO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.(c) </a:t>
            </a:r>
            <a:r>
              <a:rPr lang="es-CO" sz="1600" b="1" dirty="0"/>
              <a:t>Victor Alfonso Molina Ch</a:t>
            </a:r>
          </a:p>
          <a:p>
            <a:pPr algn="ctr"/>
            <a:r>
              <a:rPr lang="es-CO" sz="1600" b="1" dirty="0"/>
              <a:t>Referente SGSST</a:t>
            </a:r>
          </a:p>
          <a:p>
            <a:pPr algn="ctr"/>
            <a:r>
              <a:rPr lang="es-CO" sz="1600" b="1" dirty="0"/>
              <a:t>Dr. Segundo Sigifredo Suarez</a:t>
            </a:r>
          </a:p>
          <a:p>
            <a:pPr algn="ctr"/>
            <a:r>
              <a:rPr lang="es-CO" sz="1600" b="1" dirty="0"/>
              <a:t>Medicina laboral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A6D825A-331A-23B6-84F5-0598B8156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32403">
            <a:off x="6393252" y="153131"/>
            <a:ext cx="1315423" cy="231348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6AE6AB5-5197-640C-4A2D-7D39C3571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114" y="686298"/>
            <a:ext cx="644148" cy="6441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92C775E-C59D-6C96-ED66-FA3C8A46B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85262" y="408024"/>
            <a:ext cx="272717" cy="272717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5F9C857-C816-E800-79D3-C573F3068A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2" y="663856"/>
            <a:ext cx="3641194" cy="129203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5F3D53-10FB-6014-0E81-A2CEB2856A99}"/>
              </a:ext>
            </a:extLst>
          </p:cNvPr>
          <p:cNvCxnSpPr>
            <a:cxnSpLocks/>
          </p:cNvCxnSpPr>
          <p:nvPr/>
        </p:nvCxnSpPr>
        <p:spPr>
          <a:xfrm flipH="1">
            <a:off x="-33527" y="4882459"/>
            <a:ext cx="5908704" cy="2030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A8D175B-5319-4995-A862-35BB0C43DB0F}"/>
              </a:ext>
            </a:extLst>
          </p:cNvPr>
          <p:cNvSpPr txBox="1"/>
          <p:nvPr/>
        </p:nvSpPr>
        <p:spPr>
          <a:xfrm>
            <a:off x="374915" y="3199386"/>
            <a:ext cx="581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Seguridad y Salud en el Trabajo para los educadores afiliados al Fondo Nacional de Prestaciones Sociales del Magisterio - SGSSTM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D363971-13B6-C0F5-2F6B-70927D1F30AB}"/>
              </a:ext>
            </a:extLst>
          </p:cNvPr>
          <p:cNvSpPr txBox="1"/>
          <p:nvPr/>
        </p:nvSpPr>
        <p:spPr>
          <a:xfrm>
            <a:off x="467682" y="2027614"/>
            <a:ext cx="5722849" cy="1077218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Comité SG -SST MAGISTERIO 2025 Nariño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63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C525-0BD6-2F46-74BC-ED8EB068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B88558-C39D-486D-ACA4-374F6820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357"/>
            <a:ext cx="4230146" cy="81564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5FB50C8-F443-53A6-A9D3-4E72EEBB6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154" y="180973"/>
            <a:ext cx="7965546" cy="54292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72383DE-AACE-BE32-9707-097D845C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866774"/>
            <a:ext cx="6986588" cy="2562225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425CD80-5381-0A62-8ED4-4C29EA6AB4BE}"/>
              </a:ext>
            </a:extLst>
          </p:cNvPr>
          <p:cNvGraphicFramePr>
            <a:graphicFrameLocks/>
          </p:cNvGraphicFramePr>
          <p:nvPr/>
        </p:nvGraphicFramePr>
        <p:xfrm>
          <a:off x="1223962" y="3428999"/>
          <a:ext cx="81057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3153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BD794-67D4-2419-64FF-E5AC460B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alizar resultados médicos mediante rayos x">
            <a:extLst>
              <a:ext uri="{FF2B5EF4-FFF2-40B4-BE49-F238E27FC236}">
                <a16:creationId xmlns:a16="http://schemas.microsoft.com/office/drawing/2014/main" id="{4A6EEE57-F453-393A-6AFE-E30F4BA202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6B8D19-89B1-448F-87AE-7BB4717AD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MX" sz="5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Exámenes Médicos ocupacionales </a:t>
            </a:r>
            <a:br>
              <a:rPr lang="es-MX" sz="5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5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Unidad Medica </a:t>
            </a:r>
            <a:br>
              <a:rPr lang="es-MX" sz="5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5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Ipiales</a:t>
            </a:r>
            <a:endParaRPr lang="es-419" sz="51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304272E-F8E5-B58B-CB91-F0A85A0A1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57285"/>
              </p:ext>
            </p:extLst>
          </p:nvPr>
        </p:nvGraphicFramePr>
        <p:xfrm>
          <a:off x="1199171" y="643467"/>
          <a:ext cx="9793660" cy="557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38">
                  <a:extLst>
                    <a:ext uri="{9D8B030D-6E8A-4147-A177-3AD203B41FA5}">
                      <a16:colId xmlns:a16="http://schemas.microsoft.com/office/drawing/2014/main" val="4194636174"/>
                    </a:ext>
                  </a:extLst>
                </a:gridCol>
                <a:gridCol w="1731702">
                  <a:extLst>
                    <a:ext uri="{9D8B030D-6E8A-4147-A177-3AD203B41FA5}">
                      <a16:colId xmlns:a16="http://schemas.microsoft.com/office/drawing/2014/main" val="2360005756"/>
                    </a:ext>
                  </a:extLst>
                </a:gridCol>
                <a:gridCol w="1015644">
                  <a:extLst>
                    <a:ext uri="{9D8B030D-6E8A-4147-A177-3AD203B41FA5}">
                      <a16:colId xmlns:a16="http://schemas.microsoft.com/office/drawing/2014/main" val="1474853180"/>
                    </a:ext>
                  </a:extLst>
                </a:gridCol>
                <a:gridCol w="1230929">
                  <a:extLst>
                    <a:ext uri="{9D8B030D-6E8A-4147-A177-3AD203B41FA5}">
                      <a16:colId xmlns:a16="http://schemas.microsoft.com/office/drawing/2014/main" val="2752624533"/>
                    </a:ext>
                  </a:extLst>
                </a:gridCol>
                <a:gridCol w="1408895">
                  <a:extLst>
                    <a:ext uri="{9D8B030D-6E8A-4147-A177-3AD203B41FA5}">
                      <a16:colId xmlns:a16="http://schemas.microsoft.com/office/drawing/2014/main" val="410245369"/>
                    </a:ext>
                  </a:extLst>
                </a:gridCol>
                <a:gridCol w="1141947">
                  <a:extLst>
                    <a:ext uri="{9D8B030D-6E8A-4147-A177-3AD203B41FA5}">
                      <a16:colId xmlns:a16="http://schemas.microsoft.com/office/drawing/2014/main" val="3755620533"/>
                    </a:ext>
                  </a:extLst>
                </a:gridCol>
                <a:gridCol w="1260592">
                  <a:extLst>
                    <a:ext uri="{9D8B030D-6E8A-4147-A177-3AD203B41FA5}">
                      <a16:colId xmlns:a16="http://schemas.microsoft.com/office/drawing/2014/main" val="3146166881"/>
                    </a:ext>
                  </a:extLst>
                </a:gridCol>
                <a:gridCol w="1158613">
                  <a:extLst>
                    <a:ext uri="{9D8B030D-6E8A-4147-A177-3AD203B41FA5}">
                      <a16:colId xmlns:a16="http://schemas.microsoft.com/office/drawing/2014/main" val="3311487798"/>
                    </a:ext>
                  </a:extLst>
                </a:gridCol>
              </a:tblGrid>
              <a:tr h="224729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 DE MAYO 2025</a:t>
                      </a:r>
                      <a:endParaRPr lang="es-419" sz="12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929904"/>
                  </a:ext>
                </a:extLst>
              </a:tr>
              <a:tr h="402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INST. EDUCATIVA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 SOLITADOS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COMUNICADOS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INASISTENTE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EMOS CUMPLIDOS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CUMPLIR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704671997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3682153749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CIUDAD DE IPIALES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281921377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SEMINARIO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525629964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TOMAS ARTURO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3508571326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PEREZ PALLARES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575947528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DEL SUR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795146853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MARCELO MIRANDA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077437866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AGROINDUSTRIAL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606046239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EMPALME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4224131819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PLACER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348026485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244862759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VICTORIA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621717324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LORENZO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3698373872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PUENES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3144917843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 GARCIA MARQUEZ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549653427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NAZARET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719716241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472624896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ALFONSO LOPEZ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984522352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LAJAS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618844323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MICROEMPRESARIAL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344870450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CHARCO 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1318505056"/>
                  </a:ext>
                </a:extLst>
              </a:tr>
              <a:tr h="22472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extLst>
                  <a:ext uri="{0D108BD9-81ED-4DB2-BD59-A6C34878D82A}">
                    <a16:rowId xmlns:a16="http://schemas.microsoft.com/office/drawing/2014/main" val="294058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31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9D0DD-871C-7843-8CB0-3043F314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9634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FD1FF-2995-736D-EE60-F46EEB94A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1" y="1976016"/>
            <a:ext cx="4822027" cy="289834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1CEE39-A6DC-4DE0-9789-206F1A98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26744" y="889634"/>
            <a:ext cx="0" cy="507492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3CCAC3AE-D215-CFD4-6020-58CC6E58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78" y="1975031"/>
            <a:ext cx="4818888" cy="29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6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4FAC3-1748-A47F-D33E-065202821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1D6758-1A49-7798-DF83-17025F86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1617281"/>
            <a:ext cx="4814653" cy="35698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D7D36C1-BA7B-E04D-731C-9E7C7EFD9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863" y="2100207"/>
            <a:ext cx="4814655" cy="26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5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3C86566-C3A2-0567-D0C4-2D2FF8620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1149" cy="6858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41712" y="103716"/>
            <a:ext cx="1518626" cy="831103"/>
          </a:xfrm>
          <a:custGeom>
            <a:avLst/>
            <a:gdLst/>
            <a:ahLst/>
            <a:cxnLst/>
            <a:rect l="l" t="t" r="r" b="b"/>
            <a:pathLst>
              <a:path w="2277939" h="1246654">
                <a:moveTo>
                  <a:pt x="0" y="0"/>
                </a:moveTo>
                <a:lnTo>
                  <a:pt x="2277940" y="0"/>
                </a:lnTo>
                <a:lnTo>
                  <a:pt x="2277940" y="1246654"/>
                </a:lnTo>
                <a:lnTo>
                  <a:pt x="0" y="1246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4" name="Freeform 4"/>
          <p:cNvSpPr/>
          <p:nvPr/>
        </p:nvSpPr>
        <p:spPr>
          <a:xfrm>
            <a:off x="10530718" y="5894340"/>
            <a:ext cx="1518626" cy="831103"/>
          </a:xfrm>
          <a:custGeom>
            <a:avLst/>
            <a:gdLst/>
            <a:ahLst/>
            <a:cxnLst/>
            <a:rect l="l" t="t" r="r" b="b"/>
            <a:pathLst>
              <a:path w="2277939" h="1246654">
                <a:moveTo>
                  <a:pt x="0" y="0"/>
                </a:moveTo>
                <a:lnTo>
                  <a:pt x="2277940" y="0"/>
                </a:lnTo>
                <a:lnTo>
                  <a:pt x="2277940" y="1246654"/>
                </a:lnTo>
                <a:lnTo>
                  <a:pt x="0" y="12466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grpSp>
        <p:nvGrpSpPr>
          <p:cNvPr id="5" name="Group 5"/>
          <p:cNvGrpSpPr/>
          <p:nvPr/>
        </p:nvGrpSpPr>
        <p:grpSpPr>
          <a:xfrm>
            <a:off x="-39575" y="3598210"/>
            <a:ext cx="12350299" cy="1164624"/>
            <a:chOff x="0" y="0"/>
            <a:chExt cx="4879131" cy="4600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79131" cy="460098"/>
            </a:xfrm>
            <a:custGeom>
              <a:avLst/>
              <a:gdLst/>
              <a:ahLst/>
              <a:cxnLst/>
              <a:rect l="l" t="t" r="r" b="b"/>
              <a:pathLst>
                <a:path w="4879131" h="460098">
                  <a:moveTo>
                    <a:pt x="0" y="0"/>
                  </a:moveTo>
                  <a:lnTo>
                    <a:pt x="4879131" y="0"/>
                  </a:lnTo>
                  <a:lnTo>
                    <a:pt x="4879131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879131" cy="536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39575" y="1844289"/>
            <a:ext cx="11785600" cy="1252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09"/>
              </a:lnSpc>
            </a:pPr>
            <a:r>
              <a:rPr lang="es-CO" sz="7648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AVANCES EMO FOMAG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46551" y="1395305"/>
            <a:ext cx="3098899" cy="37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6"/>
              </a:lnSpc>
            </a:pPr>
            <a:r>
              <a:rPr lang="es-CO" sz="228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SEGUIMIENTO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33204" y="5190398"/>
            <a:ext cx="5683611" cy="539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7"/>
              </a:lnSpc>
            </a:pPr>
            <a:r>
              <a:rPr lang="es-MX" sz="156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CENTRO DE REHABILITACIÓN FUNCIONAL PRAXIS</a:t>
            </a:r>
          </a:p>
          <a:p>
            <a:pPr algn="ctr">
              <a:lnSpc>
                <a:spcPts val="2197"/>
              </a:lnSpc>
            </a:pPr>
            <a:r>
              <a:rPr lang="es-MX" sz="156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MAYO 2025 </a:t>
            </a:r>
            <a:endParaRPr lang="es-CO" sz="156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B558B13-AE8C-9081-A816-24E59C6A1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65200" b="30341"/>
          <a:stretch/>
        </p:blipFill>
        <p:spPr>
          <a:xfrm>
            <a:off x="3048000" y="3637905"/>
            <a:ext cx="6654019" cy="1085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64577"/>
            <a:ext cx="12192000" cy="672023"/>
            <a:chOff x="0" y="0"/>
            <a:chExt cx="5124544" cy="4600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24544" cy="460098"/>
            </a:xfrm>
            <a:custGeom>
              <a:avLst/>
              <a:gdLst/>
              <a:ahLst/>
              <a:cxnLst/>
              <a:rect l="l" t="t" r="r" b="b"/>
              <a:pathLst>
                <a:path w="5124544" h="460098">
                  <a:moveTo>
                    <a:pt x="0" y="0"/>
                  </a:moveTo>
                  <a:lnTo>
                    <a:pt x="5124544" y="0"/>
                  </a:lnTo>
                  <a:lnTo>
                    <a:pt x="5124544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013362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5124544" cy="536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394873" y="5990959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8" name="TextBox 8"/>
          <p:cNvSpPr txBox="1"/>
          <p:nvPr/>
        </p:nvSpPr>
        <p:spPr>
          <a:xfrm>
            <a:off x="-1828800" y="-235717"/>
            <a:ext cx="10058400" cy="922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s-CO" sz="3600" b="1" dirty="0">
                <a:solidFill>
                  <a:srgbClr val="FDFDFD"/>
                </a:solidFill>
                <a:latin typeface="Poppins Heavy"/>
                <a:ea typeface="Poppins Heavy"/>
                <a:cs typeface="Poppins Heavy"/>
                <a:sym typeface="Poppins Heavy"/>
              </a:rPr>
              <a:t>Municipios de cobertura 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9941818" y="-1425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C2F94D6-097B-2002-4E0D-77AC15A63612}"/>
              </a:ext>
            </a:extLst>
          </p:cNvPr>
          <p:cNvGraphicFramePr>
            <a:graphicFrameLocks noGrp="1"/>
          </p:cNvGraphicFramePr>
          <p:nvPr/>
        </p:nvGraphicFramePr>
        <p:xfrm>
          <a:off x="1619781" y="847899"/>
          <a:ext cx="7975600" cy="590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0">
                  <a:extLst>
                    <a:ext uri="{9D8B030D-6E8A-4147-A177-3AD203B41FA5}">
                      <a16:colId xmlns:a16="http://schemas.microsoft.com/office/drawing/2014/main" val="2128621675"/>
                    </a:ext>
                  </a:extLst>
                </a:gridCol>
                <a:gridCol w="2169770">
                  <a:extLst>
                    <a:ext uri="{9D8B030D-6E8A-4147-A177-3AD203B41FA5}">
                      <a16:colId xmlns:a16="http://schemas.microsoft.com/office/drawing/2014/main" val="4097589198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114020579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470630497"/>
                    </a:ext>
                  </a:extLst>
                </a:gridCol>
              </a:tblGrid>
              <a:tr h="46736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MUNICIPIOS ATENDIDOS </a:t>
                      </a:r>
                      <a:endParaRPr lang="es-CO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COBERTURA NUMERO DE INSTITUCIONES </a:t>
                      </a:r>
                      <a:endParaRPr lang="es-CO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COBERTURA DE ATENCIÓN </a:t>
                      </a:r>
                      <a:endParaRPr lang="es-CO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96743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TÚQUERRES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40%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90%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7331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GUAITARILLA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90%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7305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IMUÉS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85%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737807"/>
                  </a:ext>
                </a:extLst>
              </a:tr>
              <a:tr h="247227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PROVIDENCIA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90%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3768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LA LLANADA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73,%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74512"/>
                  </a:ext>
                </a:extLst>
              </a:tr>
              <a:tr h="296091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SAMANIEGO 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83%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489031"/>
                  </a:ext>
                </a:extLst>
              </a:tr>
              <a:tr h="246743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SAPUYES 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100%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87%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9598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TUMACO URBANO 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70%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66%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96932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Mallama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255143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Ospina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0499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Ricaurte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58558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Santacruz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556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s-CO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Leiva 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38313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err="1">
                          <a:solidFill>
                            <a:srgbClr val="013362"/>
                          </a:solidFill>
                        </a:rPr>
                        <a:t>Elcharco</a:t>
                      </a:r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83282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La tola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94319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Olaya herrera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3262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Santa Barbara (</a:t>
                      </a:r>
                      <a:r>
                        <a:rPr lang="es-CO" sz="1200" dirty="0" err="1">
                          <a:solidFill>
                            <a:srgbClr val="013362"/>
                          </a:solidFill>
                        </a:rPr>
                        <a:t>izcuade</a:t>
                      </a:r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)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99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Mosquera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412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Francisco </a:t>
                      </a:r>
                      <a:r>
                        <a:rPr lang="es-CO" sz="1200" dirty="0" err="1">
                          <a:solidFill>
                            <a:srgbClr val="013362"/>
                          </a:solidFill>
                        </a:rPr>
                        <a:t>pizarro</a:t>
                      </a:r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57087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Barbacoas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2667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 err="1">
                          <a:solidFill>
                            <a:srgbClr val="013362"/>
                          </a:solidFill>
                        </a:rPr>
                        <a:t>magui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43878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CO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solidFill>
                            <a:srgbClr val="013362"/>
                          </a:solidFill>
                        </a:rPr>
                        <a:t>Roberto Payan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>
                          <a:solidFill>
                            <a:srgbClr val="013362"/>
                          </a:solidFill>
                        </a:rPr>
                        <a:t>0</a:t>
                      </a:r>
                      <a:endParaRPr lang="es-CO" sz="12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977810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F2405087-E44A-84F1-09E0-7557FE592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65200" b="30341"/>
          <a:stretch/>
        </p:blipFill>
        <p:spPr>
          <a:xfrm>
            <a:off x="9941818" y="5990960"/>
            <a:ext cx="1873782" cy="6806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2DBAA-3F3D-2B36-3F1A-9FB01E4EE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5CDC15D5-8073-8000-7220-0106CEACCD75}"/>
              </a:ext>
            </a:extLst>
          </p:cNvPr>
          <p:cNvGrpSpPr/>
          <p:nvPr/>
        </p:nvGrpSpPr>
        <p:grpSpPr>
          <a:xfrm>
            <a:off x="0" y="64577"/>
            <a:ext cx="12192000" cy="1164624"/>
            <a:chOff x="0" y="0"/>
            <a:chExt cx="5124544" cy="46009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45E1939-1909-71E9-DCBF-4D2A89F6375E}"/>
                </a:ext>
              </a:extLst>
            </p:cNvPr>
            <p:cNvSpPr/>
            <p:nvPr/>
          </p:nvSpPr>
          <p:spPr>
            <a:xfrm>
              <a:off x="0" y="0"/>
              <a:ext cx="5124544" cy="460098"/>
            </a:xfrm>
            <a:custGeom>
              <a:avLst/>
              <a:gdLst/>
              <a:ahLst/>
              <a:cxnLst/>
              <a:rect l="l" t="t" r="r" b="b"/>
              <a:pathLst>
                <a:path w="5124544" h="460098">
                  <a:moveTo>
                    <a:pt x="0" y="0"/>
                  </a:moveTo>
                  <a:lnTo>
                    <a:pt x="5124544" y="0"/>
                  </a:lnTo>
                  <a:lnTo>
                    <a:pt x="5124544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013362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DB42197-CB61-EA5F-F711-8385AAAA0B47}"/>
                </a:ext>
              </a:extLst>
            </p:cNvPr>
            <p:cNvSpPr txBox="1"/>
            <p:nvPr/>
          </p:nvSpPr>
          <p:spPr>
            <a:xfrm>
              <a:off x="0" y="-76200"/>
              <a:ext cx="5124544" cy="536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E742019-C66A-F2C4-BA91-D054E38D9F59}"/>
              </a:ext>
            </a:extLst>
          </p:cNvPr>
          <p:cNvSpPr/>
          <p:nvPr/>
        </p:nvSpPr>
        <p:spPr>
          <a:xfrm>
            <a:off x="394873" y="5990959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0795586-2273-2BA8-46A4-09119B9D0338}"/>
              </a:ext>
            </a:extLst>
          </p:cNvPr>
          <p:cNvSpPr txBox="1"/>
          <p:nvPr/>
        </p:nvSpPr>
        <p:spPr>
          <a:xfrm>
            <a:off x="-355600" y="147775"/>
            <a:ext cx="10058400" cy="946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s-MX" sz="4400" b="1" dirty="0">
                <a:solidFill>
                  <a:srgbClr val="FDFDFD"/>
                </a:solidFill>
                <a:latin typeface="Poppins Heavy"/>
                <a:ea typeface="Poppins Heavy"/>
                <a:cs typeface="Poppins Heavy"/>
                <a:sym typeface="Poppins Heavy"/>
              </a:rPr>
              <a:t>E</a:t>
            </a:r>
            <a:r>
              <a:rPr lang="es-CO" sz="4400" b="1" dirty="0">
                <a:solidFill>
                  <a:srgbClr val="FDFDFD"/>
                </a:solidFill>
                <a:latin typeface="Poppins Heavy"/>
                <a:ea typeface="Poppins Heavy"/>
                <a:cs typeface="Poppins Heavy"/>
                <a:sym typeface="Poppins Heavy"/>
              </a:rPr>
              <a:t>MO PERIÓDICOS  REALIZADOS 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6FC9489-3944-7009-B2A1-4054D8BD68FE}"/>
              </a:ext>
            </a:extLst>
          </p:cNvPr>
          <p:cNvSpPr/>
          <p:nvPr/>
        </p:nvSpPr>
        <p:spPr>
          <a:xfrm rot="-10800000">
            <a:off x="10007600" y="66886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7DFA2A0-1F1A-F6C2-60A9-8405A1D64242}"/>
              </a:ext>
            </a:extLst>
          </p:cNvPr>
          <p:cNvGraphicFramePr>
            <a:graphicFrameLocks noGrp="1"/>
          </p:cNvGraphicFramePr>
          <p:nvPr/>
        </p:nvGraphicFramePr>
        <p:xfrm>
          <a:off x="2838192" y="2006600"/>
          <a:ext cx="6515617" cy="420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0">
                  <a:extLst>
                    <a:ext uri="{9D8B030D-6E8A-4147-A177-3AD203B41FA5}">
                      <a16:colId xmlns:a16="http://schemas.microsoft.com/office/drawing/2014/main" val="2128621675"/>
                    </a:ext>
                  </a:extLst>
                </a:gridCol>
                <a:gridCol w="3618604">
                  <a:extLst>
                    <a:ext uri="{9D8B030D-6E8A-4147-A177-3AD203B41FA5}">
                      <a16:colId xmlns:a16="http://schemas.microsoft.com/office/drawing/2014/main" val="4097589198"/>
                    </a:ext>
                  </a:extLst>
                </a:gridCol>
                <a:gridCol w="1967983">
                  <a:extLst>
                    <a:ext uri="{9D8B030D-6E8A-4147-A177-3AD203B41FA5}">
                      <a16:colId xmlns:a16="http://schemas.microsoft.com/office/drawing/2014/main" val="3114020579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endParaRPr lang="es-CO" sz="1200" dirty="0"/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MUNICIPIOS ATENDIDOS </a:t>
                      </a:r>
                      <a:endParaRPr lang="es-CO" sz="1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#EXAMENES REALIZADOS </a:t>
                      </a:r>
                      <a:endParaRPr lang="es-CO" sz="19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296743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100" dirty="0">
                          <a:solidFill>
                            <a:srgbClr val="013362"/>
                          </a:solidFill>
                        </a:rPr>
                        <a:t>TÚQUERRES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186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733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100" dirty="0">
                          <a:solidFill>
                            <a:srgbClr val="013362"/>
                          </a:solidFill>
                        </a:rPr>
                        <a:t>GUAITARILLA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84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7305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100" dirty="0">
                          <a:solidFill>
                            <a:srgbClr val="013362"/>
                          </a:solidFill>
                        </a:rPr>
                        <a:t>IMUÉS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63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737807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100" dirty="0">
                          <a:solidFill>
                            <a:srgbClr val="013362"/>
                          </a:solidFill>
                        </a:rPr>
                        <a:t>PROVIDENCIA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35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837688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100" dirty="0">
                          <a:solidFill>
                            <a:srgbClr val="013362"/>
                          </a:solidFill>
                        </a:rPr>
                        <a:t>LA LLANADA 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42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774512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SAMANIEGO 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203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489031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SAPUYES 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51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695988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TUMACO URBANO 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rgbClr val="013362"/>
                          </a:solidFill>
                        </a:rPr>
                        <a:t>380</a:t>
                      </a:r>
                      <a:endParaRPr lang="es-CO" sz="21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969327"/>
                  </a:ext>
                </a:extLst>
              </a:tr>
              <a:tr h="46736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s-MX" sz="21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O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3200" dirty="0">
                        <a:solidFill>
                          <a:srgbClr val="01336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700" b="1" dirty="0">
                          <a:solidFill>
                            <a:schemeClr val="bg1"/>
                          </a:solidFill>
                        </a:rPr>
                        <a:t>1.044</a:t>
                      </a:r>
                      <a:endParaRPr lang="es-CO" sz="27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310413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C26B0D45-804F-AB55-1AAB-A52C2C746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65200" b="30341"/>
          <a:stretch/>
        </p:blipFill>
        <p:spPr>
          <a:xfrm>
            <a:off x="9941818" y="5990960"/>
            <a:ext cx="1873782" cy="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E77E5-8FB9-49BD-DB97-1C7854F8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AFBBB8C-6F2E-400E-33FA-7CF0AB4BF35F}"/>
              </a:ext>
            </a:extLst>
          </p:cNvPr>
          <p:cNvGrpSpPr/>
          <p:nvPr/>
        </p:nvGrpSpPr>
        <p:grpSpPr>
          <a:xfrm>
            <a:off x="0" y="-25400"/>
            <a:ext cx="12192000" cy="1164624"/>
            <a:chOff x="0" y="0"/>
            <a:chExt cx="5124544" cy="46009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033763E-0F70-26A0-03B9-FBA08BB449D8}"/>
                </a:ext>
              </a:extLst>
            </p:cNvPr>
            <p:cNvSpPr/>
            <p:nvPr/>
          </p:nvSpPr>
          <p:spPr>
            <a:xfrm>
              <a:off x="0" y="0"/>
              <a:ext cx="5124544" cy="460098"/>
            </a:xfrm>
            <a:custGeom>
              <a:avLst/>
              <a:gdLst/>
              <a:ahLst/>
              <a:cxnLst/>
              <a:rect l="l" t="t" r="r" b="b"/>
              <a:pathLst>
                <a:path w="5124544" h="460098">
                  <a:moveTo>
                    <a:pt x="0" y="0"/>
                  </a:moveTo>
                  <a:lnTo>
                    <a:pt x="5124544" y="0"/>
                  </a:lnTo>
                  <a:lnTo>
                    <a:pt x="5124544" y="460098"/>
                  </a:lnTo>
                  <a:lnTo>
                    <a:pt x="0" y="460098"/>
                  </a:lnTo>
                  <a:close/>
                </a:path>
              </a:pathLst>
            </a:custGeom>
            <a:solidFill>
              <a:srgbClr val="013362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E924776-14A4-4517-BD5C-7A87C7D74161}"/>
                </a:ext>
              </a:extLst>
            </p:cNvPr>
            <p:cNvSpPr txBox="1"/>
            <p:nvPr/>
          </p:nvSpPr>
          <p:spPr>
            <a:xfrm>
              <a:off x="0" y="-76200"/>
              <a:ext cx="5124544" cy="53629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7BB93647-5007-AB18-FCE0-E17F54AA6C88}"/>
              </a:ext>
            </a:extLst>
          </p:cNvPr>
          <p:cNvSpPr/>
          <p:nvPr/>
        </p:nvSpPr>
        <p:spPr>
          <a:xfrm>
            <a:off x="394873" y="5990959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020E4C2-FD21-99ED-C1DF-290A3F4511FE}"/>
              </a:ext>
            </a:extLst>
          </p:cNvPr>
          <p:cNvSpPr txBox="1"/>
          <p:nvPr/>
        </p:nvSpPr>
        <p:spPr>
          <a:xfrm>
            <a:off x="-355600" y="147775"/>
            <a:ext cx="10058400" cy="946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61"/>
              </a:lnSpc>
            </a:pPr>
            <a:r>
              <a:rPr lang="es-MX" sz="4400" b="1" dirty="0">
                <a:solidFill>
                  <a:srgbClr val="FDFDFD"/>
                </a:solidFill>
                <a:latin typeface="Poppins Heavy"/>
                <a:ea typeface="Poppins Heavy"/>
                <a:cs typeface="Poppins Heavy"/>
                <a:sym typeface="Poppins Heavy"/>
              </a:rPr>
              <a:t>TOTAL E</a:t>
            </a:r>
            <a:r>
              <a:rPr lang="es-CO" sz="4400" b="1" dirty="0">
                <a:solidFill>
                  <a:srgbClr val="FDFDFD"/>
                </a:solidFill>
                <a:latin typeface="Poppins Heavy"/>
                <a:ea typeface="Poppins Heavy"/>
                <a:cs typeface="Poppins Heavy"/>
                <a:sym typeface="Poppins Heavy"/>
              </a:rPr>
              <a:t>MO REALIZADOS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3567A5-7263-9EBC-29A7-E45DB935A42F}"/>
              </a:ext>
            </a:extLst>
          </p:cNvPr>
          <p:cNvSpPr/>
          <p:nvPr/>
        </p:nvSpPr>
        <p:spPr>
          <a:xfrm rot="-10800000">
            <a:off x="10007600" y="66886"/>
            <a:ext cx="1772181" cy="886091"/>
          </a:xfrm>
          <a:custGeom>
            <a:avLst/>
            <a:gdLst/>
            <a:ahLst/>
            <a:cxnLst/>
            <a:rect l="l" t="t" r="r" b="b"/>
            <a:pathLst>
              <a:path w="2658272" h="1329136">
                <a:moveTo>
                  <a:pt x="0" y="0"/>
                </a:moveTo>
                <a:lnTo>
                  <a:pt x="2658272" y="0"/>
                </a:lnTo>
                <a:lnTo>
                  <a:pt x="2658272" y="1329136"/>
                </a:lnTo>
                <a:lnTo>
                  <a:pt x="0" y="1329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sz="12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B808D9E-2A2F-4ADB-6D2E-848306B61263}"/>
              </a:ext>
            </a:extLst>
          </p:cNvPr>
          <p:cNvGraphicFramePr>
            <a:graphicFrameLocks noGrp="1"/>
          </p:cNvGraphicFramePr>
          <p:nvPr/>
        </p:nvGraphicFramePr>
        <p:xfrm>
          <a:off x="863600" y="1820651"/>
          <a:ext cx="8128001" cy="3242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378988546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90857002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2940465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56286452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4173306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1031188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735939249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EMO INGRESO 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EMO EGRESO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EMO PERIÓDICO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09668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SOLICITADO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REALIZADO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SOLICITADO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REALIZADO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SOLICITADO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REALIZADO 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673622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FEBRERO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MX" sz="1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1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1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MX" sz="19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5786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75273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MARZO 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894783"/>
                  </a:ext>
                </a:extLst>
              </a:tr>
              <a:tr h="550545"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ABRIL 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389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83969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bg1"/>
                          </a:solidFill>
                        </a:rPr>
                        <a:t>MAYO </a:t>
                      </a:r>
                      <a:endParaRPr lang="es-CO" sz="19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dirty="0">
                          <a:solidFill>
                            <a:schemeClr val="tx1"/>
                          </a:solidFill>
                        </a:rPr>
                        <a:t>655</a:t>
                      </a:r>
                      <a:endParaRPr lang="es-CO" sz="1900" dirty="0">
                        <a:solidFill>
                          <a:schemeClr val="tx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88741"/>
                  </a:ext>
                </a:extLst>
              </a:tr>
              <a:tr h="390314"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38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CO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1" dirty="0">
                          <a:solidFill>
                            <a:schemeClr val="bg1"/>
                          </a:solidFill>
                        </a:rPr>
                        <a:t>1044</a:t>
                      </a:r>
                      <a:endParaRPr lang="es-CO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4952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655F503-B0F4-660A-1290-50DA3DBC164B}"/>
              </a:ext>
            </a:extLst>
          </p:cNvPr>
          <p:cNvGraphicFramePr>
            <a:graphicFrameLocks noGrp="1"/>
          </p:cNvGraphicFramePr>
          <p:nvPr/>
        </p:nvGraphicFramePr>
        <p:xfrm>
          <a:off x="849745" y="5292056"/>
          <a:ext cx="81280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346">
                  <a:extLst>
                    <a:ext uri="{9D8B030D-6E8A-4147-A177-3AD203B41FA5}">
                      <a16:colId xmlns:a16="http://schemas.microsoft.com/office/drawing/2014/main" val="1192516642"/>
                    </a:ext>
                  </a:extLst>
                </a:gridCol>
                <a:gridCol w="3284654">
                  <a:extLst>
                    <a:ext uri="{9D8B030D-6E8A-4147-A177-3AD203B41FA5}">
                      <a16:colId xmlns:a16="http://schemas.microsoft.com/office/drawing/2014/main" val="302656105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s-MX" sz="2100" dirty="0">
                          <a:solidFill>
                            <a:schemeClr val="bg1"/>
                          </a:solidFill>
                        </a:rPr>
                        <a:t>TOTALIDAD EXÁMENES REALIZADOS </a:t>
                      </a:r>
                      <a:endParaRPr lang="es-CO" sz="2100" dirty="0">
                        <a:solidFill>
                          <a:schemeClr val="bg1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33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rgbClr val="013362"/>
                          </a:solidFill>
                        </a:rPr>
                        <a:t>1082</a:t>
                      </a:r>
                      <a:endParaRPr lang="es-CO" sz="2400" dirty="0">
                        <a:solidFill>
                          <a:srgbClr val="013362"/>
                        </a:solidFill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33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618747"/>
                  </a:ext>
                </a:extLst>
              </a:tr>
            </a:tbl>
          </a:graphicData>
        </a:graphic>
      </p:graphicFrame>
      <p:grpSp>
        <p:nvGrpSpPr>
          <p:cNvPr id="11" name="Group 19">
            <a:extLst>
              <a:ext uri="{FF2B5EF4-FFF2-40B4-BE49-F238E27FC236}">
                <a16:creationId xmlns:a16="http://schemas.microsoft.com/office/drawing/2014/main" id="{5C3830A9-AF32-80B9-5E2C-A487EC617199}"/>
              </a:ext>
            </a:extLst>
          </p:cNvPr>
          <p:cNvGrpSpPr/>
          <p:nvPr/>
        </p:nvGrpSpPr>
        <p:grpSpPr>
          <a:xfrm>
            <a:off x="9347200" y="2559147"/>
            <a:ext cx="2633919" cy="2097437"/>
            <a:chOff x="0" y="-28575"/>
            <a:chExt cx="770793" cy="61379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D2E137CB-718B-FD96-4008-4909222965B5}"/>
                </a:ext>
              </a:extLst>
            </p:cNvPr>
            <p:cNvSpPr/>
            <p:nvPr/>
          </p:nvSpPr>
          <p:spPr>
            <a:xfrm>
              <a:off x="0" y="0"/>
              <a:ext cx="770793" cy="585220"/>
            </a:xfrm>
            <a:custGeom>
              <a:avLst/>
              <a:gdLst/>
              <a:ahLst/>
              <a:cxnLst/>
              <a:rect l="l" t="t" r="r" b="b"/>
              <a:pathLst>
                <a:path w="770793" h="192225">
                  <a:moveTo>
                    <a:pt x="0" y="0"/>
                  </a:moveTo>
                  <a:lnTo>
                    <a:pt x="770793" y="0"/>
                  </a:lnTo>
                  <a:lnTo>
                    <a:pt x="770793" y="192225"/>
                  </a:lnTo>
                  <a:lnTo>
                    <a:pt x="0" y="192225"/>
                  </a:lnTo>
                  <a:close/>
                </a:path>
              </a:pathLst>
            </a:custGeom>
            <a:solidFill>
              <a:srgbClr val="013362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13" name="TextBox 21">
              <a:extLst>
                <a:ext uri="{FF2B5EF4-FFF2-40B4-BE49-F238E27FC236}">
                  <a16:creationId xmlns:a16="http://schemas.microsoft.com/office/drawing/2014/main" id="{82EA5BCE-A43D-0E17-EA47-0640E7D8C73F}"/>
                </a:ext>
              </a:extLst>
            </p:cNvPr>
            <p:cNvSpPr txBox="1"/>
            <p:nvPr/>
          </p:nvSpPr>
          <p:spPr>
            <a:xfrm>
              <a:off x="0" y="-28575"/>
              <a:ext cx="770793" cy="2208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0"/>
                </a:lnSpc>
              </a:pPr>
              <a:endParaRPr lang="es-CO" sz="1200" dirty="0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6BD0E33-41C7-F307-9BC6-E73CDE91E97A}"/>
              </a:ext>
            </a:extLst>
          </p:cNvPr>
          <p:cNvSpPr txBox="1"/>
          <p:nvPr/>
        </p:nvSpPr>
        <p:spPr>
          <a:xfrm>
            <a:off x="9702800" y="2846308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COBERTURA TOTAL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F4F453D-8265-D43A-3489-F081417CDC3B}"/>
              </a:ext>
            </a:extLst>
          </p:cNvPr>
          <p:cNvSpPr txBox="1"/>
          <p:nvPr/>
        </p:nvSpPr>
        <p:spPr>
          <a:xfrm>
            <a:off x="9749759" y="374417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800" b="1" dirty="0">
                <a:solidFill>
                  <a:schemeClr val="bg1"/>
                </a:solidFill>
              </a:rPr>
              <a:t>1</a:t>
            </a:r>
            <a:r>
              <a:rPr lang="es-CO" sz="4800" b="1" dirty="0">
                <a:solidFill>
                  <a:schemeClr val="bg1"/>
                </a:solidFill>
              </a:rPr>
              <a:t>8 %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1588D16-1531-189C-54B9-4CB8C241C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65200" b="30341"/>
          <a:stretch/>
        </p:blipFill>
        <p:spPr>
          <a:xfrm>
            <a:off x="9941818" y="5990960"/>
            <a:ext cx="1873782" cy="6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7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28194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14308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7366" y="3822859"/>
            <a:ext cx="5027725" cy="558549"/>
            <a:chOff x="0" y="0"/>
            <a:chExt cx="2114936" cy="2349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4936" cy="234956"/>
            </a:xfrm>
            <a:custGeom>
              <a:avLst/>
              <a:gdLst/>
              <a:ahLst/>
              <a:cxnLst/>
              <a:rect l="l" t="t" r="r" b="b"/>
              <a:pathLst>
                <a:path w="2114936" h="234956">
                  <a:moveTo>
                    <a:pt x="0" y="0"/>
                  </a:moveTo>
                  <a:lnTo>
                    <a:pt x="2114936" y="0"/>
                  </a:lnTo>
                  <a:lnTo>
                    <a:pt x="2114936" y="234956"/>
                  </a:lnTo>
                  <a:lnTo>
                    <a:pt x="0" y="23495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2114936" cy="311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78576" y="1330404"/>
            <a:ext cx="5530855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26"/>
              </a:lnSpc>
            </a:pPr>
            <a:r>
              <a:rPr lang="es-MX" sz="6462" b="1" dirty="0">
                <a:solidFill>
                  <a:srgbClr val="013362"/>
                </a:solidFill>
                <a:latin typeface="Poppins Bold"/>
                <a:ea typeface="Poppins Bold"/>
                <a:cs typeface="Poppins Bold"/>
                <a:sym typeface="Poppins Bold"/>
              </a:rPr>
              <a:t>LIMITANTES </a:t>
            </a:r>
            <a:endParaRPr lang="es-CO" sz="6462" b="1" dirty="0">
              <a:solidFill>
                <a:srgbClr val="013362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937366" y="4520665"/>
            <a:ext cx="5027725" cy="558549"/>
            <a:chOff x="0" y="0"/>
            <a:chExt cx="2114936" cy="234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14936" cy="234956"/>
            </a:xfrm>
            <a:custGeom>
              <a:avLst/>
              <a:gdLst/>
              <a:ahLst/>
              <a:cxnLst/>
              <a:rect l="l" t="t" r="r" b="b"/>
              <a:pathLst>
                <a:path w="2114936" h="234956">
                  <a:moveTo>
                    <a:pt x="0" y="0"/>
                  </a:moveTo>
                  <a:lnTo>
                    <a:pt x="2114936" y="0"/>
                  </a:lnTo>
                  <a:lnTo>
                    <a:pt x="2114936" y="234956"/>
                  </a:lnTo>
                  <a:lnTo>
                    <a:pt x="0" y="23495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114936" cy="311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37366" y="5216378"/>
            <a:ext cx="5027725" cy="558549"/>
            <a:chOff x="0" y="0"/>
            <a:chExt cx="2114936" cy="2349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14936" cy="234956"/>
            </a:xfrm>
            <a:custGeom>
              <a:avLst/>
              <a:gdLst/>
              <a:ahLst/>
              <a:cxnLst/>
              <a:rect l="l" t="t" r="r" b="b"/>
              <a:pathLst>
                <a:path w="2114936" h="234956">
                  <a:moveTo>
                    <a:pt x="0" y="0"/>
                  </a:moveTo>
                  <a:lnTo>
                    <a:pt x="2114936" y="0"/>
                  </a:lnTo>
                  <a:lnTo>
                    <a:pt x="2114936" y="234956"/>
                  </a:lnTo>
                  <a:lnTo>
                    <a:pt x="0" y="23495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2114936" cy="311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37366" y="5914184"/>
            <a:ext cx="5027725" cy="558549"/>
            <a:chOff x="0" y="0"/>
            <a:chExt cx="2114936" cy="234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14936" cy="234956"/>
            </a:xfrm>
            <a:custGeom>
              <a:avLst/>
              <a:gdLst/>
              <a:ahLst/>
              <a:cxnLst/>
              <a:rect l="l" t="t" r="r" b="b"/>
              <a:pathLst>
                <a:path w="2114936" h="234956">
                  <a:moveTo>
                    <a:pt x="0" y="0"/>
                  </a:moveTo>
                  <a:lnTo>
                    <a:pt x="2114936" y="0"/>
                  </a:lnTo>
                  <a:lnTo>
                    <a:pt x="2114936" y="234956"/>
                  </a:lnTo>
                  <a:lnTo>
                    <a:pt x="0" y="23495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s-CO" sz="1200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2114936" cy="3111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83"/>
                </a:lnSpc>
              </a:pPr>
              <a:endParaRPr lang="es-CO" sz="1200" dirty="0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44198" y="3918475"/>
            <a:ext cx="4614061" cy="30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s-CO" sz="1791" dirty="0">
                <a:solidFill>
                  <a:srgbClr val="013362"/>
                </a:solidFill>
                <a:latin typeface="Poppins"/>
                <a:ea typeface="Poppins"/>
                <a:cs typeface="Poppins"/>
                <a:sym typeface="Poppins"/>
              </a:rPr>
              <a:t>Jornadas sindicales y de paros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2789" y="4613144"/>
            <a:ext cx="4850011" cy="30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s-MX" sz="1791" dirty="0">
                <a:solidFill>
                  <a:srgbClr val="013362"/>
                </a:solidFill>
                <a:latin typeface="Poppins"/>
                <a:ea typeface="Poppins"/>
                <a:cs typeface="Poppins"/>
                <a:sym typeface="Poppins"/>
              </a:rPr>
              <a:t>Poca disposición de algunos los docentes </a:t>
            </a:r>
            <a:endParaRPr lang="es-CO" sz="1791" dirty="0">
              <a:solidFill>
                <a:srgbClr val="0133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74704" y="5315166"/>
            <a:ext cx="5153045" cy="30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s-MX" sz="1791" dirty="0">
                <a:solidFill>
                  <a:srgbClr val="013362"/>
                </a:solidFill>
                <a:latin typeface="Poppins"/>
                <a:ea typeface="Poppins"/>
                <a:cs typeface="Poppins"/>
                <a:sym typeface="Poppins"/>
              </a:rPr>
              <a:t>Respuesta a  solicitud de tarifa diferencial</a:t>
            </a:r>
            <a:endParaRPr lang="es-CO" sz="1791" dirty="0">
              <a:solidFill>
                <a:srgbClr val="01336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73867" y="6006663"/>
            <a:ext cx="4754721" cy="30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s-MX" sz="1791" dirty="0">
                <a:solidFill>
                  <a:srgbClr val="013362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s-CO" sz="1791" dirty="0">
                <a:solidFill>
                  <a:srgbClr val="013362"/>
                </a:solidFill>
                <a:latin typeface="Poppins"/>
                <a:ea typeface="Poppins"/>
                <a:cs typeface="Poppins"/>
                <a:sym typeface="Poppins"/>
              </a:rPr>
              <a:t>sectores rurales distantes</a:t>
            </a:r>
          </a:p>
        </p:txBody>
      </p:sp>
      <p:pic>
        <p:nvPicPr>
          <p:cNvPr id="2050" name="Picture 2" descr="Ilustración de Limitaciones Ilustración De Diseño De Iconos Sólidos  Vectoriales Símbolo De Evaluación Sobre Fondo Blanco Archivo Eps 10 y más  Vectores Libres de Derechos de Abstracto - iStock">
            <a:extLst>
              <a:ext uri="{FF2B5EF4-FFF2-40B4-BE49-F238E27FC236}">
                <a16:creationId xmlns:a16="http://schemas.microsoft.com/office/drawing/2014/main" id="{6844BE9B-B24B-26C5-67EC-D86F1975C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0"/>
          <a:stretch/>
        </p:blipFill>
        <p:spPr bwMode="auto">
          <a:xfrm>
            <a:off x="7161603" y="1597440"/>
            <a:ext cx="3886200" cy="349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C2A641F-41CE-B854-9501-DBB3EE36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 r="65200" b="30341"/>
          <a:stretch/>
        </p:blipFill>
        <p:spPr>
          <a:xfrm>
            <a:off x="10110912" y="6006662"/>
            <a:ext cx="1873782" cy="680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3BBEBBD-4A8F-15B6-B1EE-979A1D0B7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4508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id="{A49E0172-4756-B97D-6D3D-20A38E71CA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Seguridad y Salud en el Trabajo para los educadores afiliados al Fondo Nacional de Prestaciones Sociales del Magisterio - SGSSTM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2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24CD58-07A4-8624-9B91-0E6EBCCE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500" b="0" kern="1200" noProof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EXAMENES MEDICOS </a:t>
            </a:r>
            <a:r>
              <a:rPr lang="es-CO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</a:t>
            </a:r>
            <a:r>
              <a:rPr lang="es-CO" sz="2500" b="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UPACIONALES de Ingreso,  Egreso y periódicos para docentes del departamento de Nariño corte; 1-01-2025 a </a:t>
            </a:r>
            <a:r>
              <a:rPr lang="es-CO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</a:t>
            </a:r>
            <a:r>
              <a:rPr lang="es-CO" sz="2500" dirty="0">
                <a:solidFill>
                  <a:srgbClr val="FFFFFF"/>
                </a:solidFill>
              </a:rPr>
              <a:t>1</a:t>
            </a:r>
            <a:r>
              <a:rPr lang="es-CO" sz="2500" b="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-05-2025.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FB1D28-1AEA-2394-7253-F5CEE64EDB4F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1900" kern="1200" noProof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Fuente: Matriz de reporte  Nacional de Exámenes Medico ocupacionales -2025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109C119-38A8-21C6-78A8-FF7D1D6EA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57743"/>
              </p:ext>
            </p:extLst>
          </p:nvPr>
        </p:nvGraphicFramePr>
        <p:xfrm>
          <a:off x="432225" y="2311989"/>
          <a:ext cx="11342370" cy="38475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0774">
                  <a:extLst>
                    <a:ext uri="{9D8B030D-6E8A-4147-A177-3AD203B41FA5}">
                      <a16:colId xmlns:a16="http://schemas.microsoft.com/office/drawing/2014/main" val="2669094573"/>
                    </a:ext>
                  </a:extLst>
                </a:gridCol>
                <a:gridCol w="1091635">
                  <a:extLst>
                    <a:ext uri="{9D8B030D-6E8A-4147-A177-3AD203B41FA5}">
                      <a16:colId xmlns:a16="http://schemas.microsoft.com/office/drawing/2014/main" val="4195122049"/>
                    </a:ext>
                  </a:extLst>
                </a:gridCol>
                <a:gridCol w="117912">
                  <a:extLst>
                    <a:ext uri="{9D8B030D-6E8A-4147-A177-3AD203B41FA5}">
                      <a16:colId xmlns:a16="http://schemas.microsoft.com/office/drawing/2014/main" val="3928337013"/>
                    </a:ext>
                  </a:extLst>
                </a:gridCol>
                <a:gridCol w="1022910">
                  <a:extLst>
                    <a:ext uri="{9D8B030D-6E8A-4147-A177-3AD203B41FA5}">
                      <a16:colId xmlns:a16="http://schemas.microsoft.com/office/drawing/2014/main" val="616171698"/>
                    </a:ext>
                  </a:extLst>
                </a:gridCol>
                <a:gridCol w="1194729">
                  <a:extLst>
                    <a:ext uri="{9D8B030D-6E8A-4147-A177-3AD203B41FA5}">
                      <a16:colId xmlns:a16="http://schemas.microsoft.com/office/drawing/2014/main" val="1757483081"/>
                    </a:ext>
                  </a:extLst>
                </a:gridCol>
                <a:gridCol w="1022910">
                  <a:extLst>
                    <a:ext uri="{9D8B030D-6E8A-4147-A177-3AD203B41FA5}">
                      <a16:colId xmlns:a16="http://schemas.microsoft.com/office/drawing/2014/main" val="2591139699"/>
                    </a:ext>
                  </a:extLst>
                </a:gridCol>
                <a:gridCol w="1549106">
                  <a:extLst>
                    <a:ext uri="{9D8B030D-6E8A-4147-A177-3AD203B41FA5}">
                      <a16:colId xmlns:a16="http://schemas.microsoft.com/office/drawing/2014/main" val="1881063581"/>
                    </a:ext>
                  </a:extLst>
                </a:gridCol>
                <a:gridCol w="1755287">
                  <a:extLst>
                    <a:ext uri="{9D8B030D-6E8A-4147-A177-3AD203B41FA5}">
                      <a16:colId xmlns:a16="http://schemas.microsoft.com/office/drawing/2014/main" val="3744065755"/>
                    </a:ext>
                  </a:extLst>
                </a:gridCol>
                <a:gridCol w="1927107">
                  <a:extLst>
                    <a:ext uri="{9D8B030D-6E8A-4147-A177-3AD203B41FA5}">
                      <a16:colId xmlns:a16="http://schemas.microsoft.com/office/drawing/2014/main" val="1753206275"/>
                    </a:ext>
                  </a:extLst>
                </a:gridCol>
              </a:tblGrid>
              <a:tr h="507209">
                <a:tc gridSpan="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1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EXÁMENES MÉDICOS OCUPACIONALES TOTAL del 01 de ENERO al 31 de Mayo</a:t>
                      </a:r>
                    </a:p>
                  </a:txBody>
                  <a:tcPr marL="86597" marR="5915" marT="24742" marB="18556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61051"/>
                  </a:ext>
                </a:extLst>
              </a:tr>
              <a:tr h="50720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DEPARTAMENTO</a:t>
                      </a:r>
                    </a:p>
                  </a:txBody>
                  <a:tcPr marL="86597" marR="5915" marT="24742" marB="18556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SOLICITADOS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REALIZADOS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TOTAL REALIZADOS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OBSERVACION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1600" b="0" i="0" u="none" strike="noStrike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OBSERVACION 2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580525"/>
                  </a:ext>
                </a:extLst>
              </a:tr>
              <a:tr h="5939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INGRESO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RETIRO</a:t>
                      </a:r>
                    </a:p>
                  </a:txBody>
                  <a:tcPr marL="86597" marR="5915" marT="24742" marB="185564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INGRESO</a:t>
                      </a:r>
                    </a:p>
                  </a:txBody>
                  <a:tcPr marL="86597" marR="5915" marT="24742" marB="1855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RETIRO</a:t>
                      </a:r>
                    </a:p>
                  </a:txBody>
                  <a:tcPr marL="86597" marR="5915" marT="24742" marB="185564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70967"/>
                  </a:ext>
                </a:extLst>
              </a:tr>
              <a:tr h="22391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NARIÑO</a:t>
                      </a:r>
                    </a:p>
                  </a:txBody>
                  <a:tcPr marL="86597" marR="5915" marT="24742" marB="185564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1030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600" b="0" i="0" u="none" strike="noStrike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70</a:t>
                      </a:r>
                    </a:p>
                  </a:txBody>
                  <a:tcPr marL="86597" marR="5915" marT="24742" marB="185564" anchor="b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1001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58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1059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Reporte enviado por las IPS del departamento de Nariño, sin respuesta de algunos docentes a examen de retiro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86597" marR="5915" marT="24742" marB="18556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06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DDB39AF2-9CB6-32F1-CB68-6E0A3B2C7750}"/>
                  </a:ext>
                </a:extLst>
              </p14:cNvPr>
              <p14:cNvContentPartPr/>
              <p14:nvPr/>
            </p14:nvContentPartPr>
            <p14:xfrm>
              <a:off x="12244415" y="2385621"/>
              <a:ext cx="360" cy="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DDB39AF2-9CB6-32F1-CB68-6E0A3B2C77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8295" y="237950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335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54A36-E650-4D16-9148-7BF494D1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EXÁMENES MÉDICOS OCUPACIONALES TOTAL del 01 de ENERO al 31de Mayo.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C3CA0E3-8B8C-756F-25CA-BD9B62948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912612"/>
              </p:ext>
            </p:extLst>
          </p:nvPr>
        </p:nvGraphicFramePr>
        <p:xfrm>
          <a:off x="1641021" y="2057399"/>
          <a:ext cx="8809265" cy="409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32E3D944-7461-0A87-3EB2-97C613B59452}"/>
                  </a:ext>
                </a:extLst>
              </p14:cNvPr>
              <p14:cNvContentPartPr/>
              <p14:nvPr/>
            </p14:nvContentPartPr>
            <p14:xfrm>
              <a:off x="2701175" y="328958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32E3D944-7461-0A87-3EB2-97C613B594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5055" y="328346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BDF29A5-816B-AFC6-335E-496E3D9FAE2E}"/>
                  </a:ext>
                </a:extLst>
              </p14:cNvPr>
              <p14:cNvContentPartPr/>
              <p14:nvPr/>
            </p14:nvContentPartPr>
            <p14:xfrm>
              <a:off x="2848055" y="2238741"/>
              <a:ext cx="111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BDF29A5-816B-AFC6-335E-496E3D9FAE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1935" y="2232621"/>
                <a:ext cx="234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4E44F2E6-0327-C6F3-2DBC-09233C687CBA}"/>
                  </a:ext>
                </a:extLst>
              </p14:cNvPr>
              <p14:cNvContentPartPr/>
              <p14:nvPr/>
            </p14:nvContentPartPr>
            <p14:xfrm>
              <a:off x="9583295" y="2889981"/>
              <a:ext cx="21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4E44F2E6-0327-C6F3-2DBC-09233C687C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7175" y="2883861"/>
                <a:ext cx="144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49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311" y="1602435"/>
            <a:ext cx="4490720" cy="26071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lang="es-CO" sz="3350" b="1" spc="-5" noProof="0" dirty="0">
                <a:solidFill>
                  <a:srgbClr val="FFFFFF"/>
                </a:solidFill>
                <a:latin typeface="Calibri"/>
                <a:cs typeface="Calibri"/>
              </a:rPr>
              <a:t>COPASST y COCOLA</a:t>
            </a:r>
          </a:p>
          <a:p>
            <a:pPr marL="12700" algn="just">
              <a:lnSpc>
                <a:spcPct val="100000"/>
              </a:lnSpc>
              <a:spcBef>
                <a:spcPts val="130"/>
              </a:spcBef>
            </a:pPr>
            <a:r>
              <a:rPr lang="es-CO" sz="3350" b="1" spc="-5" noProof="0" dirty="0">
                <a:solidFill>
                  <a:srgbClr val="FFFFFF"/>
                </a:solidFill>
                <a:latin typeface="Calibri"/>
                <a:cs typeface="Calibri"/>
              </a:rPr>
              <a:t>De las diferentes secretarias de Educación del Departamento de Nariño. </a:t>
            </a:r>
            <a:endParaRPr lang="es-CO" sz="3350" noProof="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6185" y="6251354"/>
            <a:ext cx="306895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s-CO" sz="3350" b="1" u="heavy" spc="15" noProof="0" dirty="0">
                <a:solidFill>
                  <a:srgbClr val="D9D9D9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Abril </a:t>
            </a:r>
            <a:r>
              <a:rPr lang="es-CO" sz="3350" b="1" u="heavy" spc="-60" noProof="0" dirty="0">
                <a:solidFill>
                  <a:srgbClr val="D9D9D9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 </a:t>
            </a:r>
            <a:r>
              <a:rPr lang="es-CO" sz="3350" b="1" u="heavy" spc="15" noProof="0" dirty="0">
                <a:solidFill>
                  <a:srgbClr val="D9D9D9"/>
                </a:solidFill>
                <a:uFill>
                  <a:solidFill>
                    <a:srgbClr val="D9D9D9"/>
                  </a:solidFill>
                </a:uFill>
                <a:latin typeface="Calibri"/>
                <a:cs typeface="Calibri"/>
              </a:rPr>
              <a:t>2025</a:t>
            </a:r>
            <a:endParaRPr lang="es-CO" sz="3350" noProof="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2246" y="986100"/>
            <a:ext cx="6119446" cy="2961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255" indent="-343535" algn="just">
              <a:lnSpc>
                <a:spcPct val="114799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356235" algn="l"/>
                <a:tab pos="2086610" algn="l"/>
                <a:tab pos="2601595" algn="l"/>
                <a:tab pos="3259454" algn="l"/>
                <a:tab pos="4184015" algn="l"/>
              </a:tabLst>
            </a:pPr>
            <a:r>
              <a:rPr lang="es-CO" sz="2400" spc="-45" noProof="0" dirty="0">
                <a:solidFill>
                  <a:srgbClr val="243A6F"/>
                </a:solidFill>
                <a:latin typeface="Calibri"/>
                <a:cs typeface="Calibri"/>
              </a:rPr>
              <a:t>Generación de la circular para todas las secretarias de educación departamental para la  conformación de los  COPASST Y COCOLA en cada  una de las secretarias. </a:t>
            </a:r>
            <a:r>
              <a:rPr lang="es-CO" sz="2400" spc="-15" noProof="0" dirty="0">
                <a:solidFill>
                  <a:srgbClr val="243A6F"/>
                </a:solidFill>
                <a:latin typeface="Calibri"/>
                <a:cs typeface="Calibri"/>
              </a:rPr>
              <a:t>Los</a:t>
            </a:r>
            <a:r>
              <a:rPr lang="es-CO" sz="2400" spc="4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spc="-10" noProof="0" dirty="0">
                <a:solidFill>
                  <a:srgbClr val="243A6F"/>
                </a:solidFill>
                <a:latin typeface="Calibri"/>
                <a:cs typeface="Calibri"/>
              </a:rPr>
              <a:t>resultados</a:t>
            </a:r>
            <a:r>
              <a:rPr lang="es-CO" sz="2400" spc="1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spc="5" noProof="0" dirty="0">
                <a:solidFill>
                  <a:srgbClr val="243A6F"/>
                </a:solidFill>
                <a:latin typeface="Calibri"/>
                <a:cs typeface="Calibri"/>
              </a:rPr>
              <a:t>de</a:t>
            </a:r>
            <a:r>
              <a:rPr lang="es-CO" sz="2400" spc="1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spc="-5" noProof="0" dirty="0">
                <a:solidFill>
                  <a:srgbClr val="243A6F"/>
                </a:solidFill>
                <a:latin typeface="Calibri"/>
                <a:cs typeface="Calibri"/>
              </a:rPr>
              <a:t>participación</a:t>
            </a:r>
            <a:r>
              <a:rPr lang="es-CO" sz="2400" spc="4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noProof="0" dirty="0">
                <a:solidFill>
                  <a:srgbClr val="243A6F"/>
                </a:solidFill>
                <a:latin typeface="Calibri"/>
                <a:cs typeface="Calibri"/>
              </a:rPr>
              <a:t>en </a:t>
            </a:r>
            <a:r>
              <a:rPr lang="es-CO" sz="2400" spc="-525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noProof="0" dirty="0">
                <a:solidFill>
                  <a:srgbClr val="243A6F"/>
                </a:solidFill>
                <a:latin typeface="Calibri"/>
                <a:cs typeface="Calibri"/>
              </a:rPr>
              <a:t>el</a:t>
            </a:r>
            <a:r>
              <a:rPr lang="es-CO" sz="2400" spc="42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spc="-15" noProof="0" dirty="0">
                <a:solidFill>
                  <a:srgbClr val="243A6F"/>
                </a:solidFill>
                <a:latin typeface="Calibri"/>
                <a:cs typeface="Calibri"/>
              </a:rPr>
              <a:t>proceso</a:t>
            </a:r>
            <a:r>
              <a:rPr lang="es-CO" sz="2400" spc="44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b="1" spc="-10" noProof="0" dirty="0">
                <a:solidFill>
                  <a:srgbClr val="243A6F"/>
                </a:solidFill>
                <a:latin typeface="Calibri"/>
                <a:cs typeface="Calibri"/>
              </a:rPr>
              <a:t>reflejan</a:t>
            </a:r>
            <a:r>
              <a:rPr lang="es-CO" sz="2400" b="1" spc="44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b="1" noProof="0" dirty="0">
                <a:solidFill>
                  <a:srgbClr val="243A6F"/>
                </a:solidFill>
                <a:latin typeface="Calibri"/>
                <a:cs typeface="Calibri"/>
              </a:rPr>
              <a:t>la</a:t>
            </a:r>
            <a:r>
              <a:rPr lang="es-CO" sz="2400" b="1" spc="409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b="1" spc="-10" noProof="0" dirty="0">
                <a:solidFill>
                  <a:srgbClr val="243A6F"/>
                </a:solidFill>
                <a:latin typeface="Calibri"/>
                <a:cs typeface="Calibri"/>
              </a:rPr>
              <a:t>alianza</a:t>
            </a:r>
            <a:r>
              <a:rPr lang="es-CO" sz="2400" b="1" spc="415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2400" b="1" spc="-15" noProof="0" dirty="0">
                <a:solidFill>
                  <a:srgbClr val="243A6F"/>
                </a:solidFill>
                <a:latin typeface="Calibri"/>
                <a:cs typeface="Calibri"/>
              </a:rPr>
              <a:t>de FOMAG  y Las secretarias de Educación del Departamento de Nariño </a:t>
            </a:r>
            <a:endParaRPr lang="es-CO" sz="2400" noProof="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2246" y="4203083"/>
            <a:ext cx="5013007" cy="20365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0" marR="5080" indent="-285750" algn="just">
              <a:lnSpc>
                <a:spcPct val="1174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992505" algn="l"/>
                <a:tab pos="2551430" algn="l"/>
                <a:tab pos="3753485" algn="l"/>
                <a:tab pos="4347845" algn="l"/>
              </a:tabLst>
            </a:pPr>
            <a:r>
              <a:rPr lang="es-CO" sz="1600" b="1" spc="5" noProof="0" dirty="0">
                <a:solidFill>
                  <a:srgbClr val="243A6F"/>
                </a:solidFill>
                <a:latin typeface="Calibri"/>
                <a:cs typeface="Calibri"/>
              </a:rPr>
              <a:t>Metas:  Articulación de l</a:t>
            </a:r>
            <a:r>
              <a:rPr lang="es-CO" sz="1600" b="1" spc="-20" noProof="0" dirty="0">
                <a:solidFill>
                  <a:srgbClr val="243A6F"/>
                </a:solidFill>
                <a:latin typeface="Calibri"/>
                <a:cs typeface="Calibri"/>
              </a:rPr>
              <a:t>o</a:t>
            </a:r>
            <a:r>
              <a:rPr lang="es-CO" sz="1600" b="1" noProof="0" dirty="0">
                <a:solidFill>
                  <a:srgbClr val="243A6F"/>
                </a:solidFill>
                <a:latin typeface="Calibri"/>
                <a:cs typeface="Calibri"/>
              </a:rPr>
              <a:t>s </a:t>
            </a:r>
            <a:r>
              <a:rPr lang="es-CO" sz="1600" b="1" spc="-15" noProof="0" dirty="0">
                <a:solidFill>
                  <a:srgbClr val="243A6F"/>
                </a:solidFill>
                <a:latin typeface="Calibri"/>
                <a:cs typeface="Calibri"/>
              </a:rPr>
              <a:t>d</a:t>
            </a:r>
            <a:r>
              <a:rPr lang="es-CO" sz="1600" b="1" spc="5" noProof="0" dirty="0">
                <a:solidFill>
                  <a:srgbClr val="243A6F"/>
                </a:solidFill>
                <a:latin typeface="Calibri"/>
                <a:cs typeface="Calibri"/>
              </a:rPr>
              <a:t>i</a:t>
            </a:r>
            <a:r>
              <a:rPr lang="es-CO" sz="1600" b="1" spc="-15" noProof="0" dirty="0">
                <a:solidFill>
                  <a:srgbClr val="243A6F"/>
                </a:solidFill>
                <a:latin typeface="Calibri"/>
                <a:cs typeface="Calibri"/>
              </a:rPr>
              <a:t>fe</a:t>
            </a:r>
            <a:r>
              <a:rPr lang="es-CO" sz="1600" b="1" spc="-30" noProof="0" dirty="0">
                <a:solidFill>
                  <a:srgbClr val="243A6F"/>
                </a:solidFill>
                <a:latin typeface="Calibri"/>
                <a:cs typeface="Calibri"/>
              </a:rPr>
              <a:t>r</a:t>
            </a:r>
            <a:r>
              <a:rPr lang="es-CO" sz="1600" b="1" spc="-15" noProof="0" dirty="0">
                <a:solidFill>
                  <a:srgbClr val="243A6F"/>
                </a:solidFill>
                <a:latin typeface="Calibri"/>
                <a:cs typeface="Calibri"/>
              </a:rPr>
              <a:t>en</a:t>
            </a:r>
            <a:r>
              <a:rPr lang="es-CO" sz="1600" b="1" spc="-10" noProof="0" dirty="0">
                <a:solidFill>
                  <a:srgbClr val="243A6F"/>
                </a:solidFill>
                <a:latin typeface="Calibri"/>
                <a:cs typeface="Calibri"/>
              </a:rPr>
              <a:t>t</a:t>
            </a:r>
            <a:r>
              <a:rPr lang="es-CO" sz="1600" b="1" spc="-15" noProof="0" dirty="0">
                <a:solidFill>
                  <a:srgbClr val="243A6F"/>
                </a:solidFill>
                <a:latin typeface="Calibri"/>
                <a:cs typeface="Calibri"/>
              </a:rPr>
              <a:t>e</a:t>
            </a:r>
            <a:r>
              <a:rPr lang="es-CO" sz="1600" b="1" noProof="0" dirty="0">
                <a:solidFill>
                  <a:srgbClr val="243A6F"/>
                </a:solidFill>
                <a:latin typeface="Calibri"/>
                <a:cs typeface="Calibri"/>
              </a:rPr>
              <a:t>s </a:t>
            </a:r>
            <a:r>
              <a:rPr lang="es-CO" sz="1600" b="1" i="1" spc="10" noProof="0" dirty="0">
                <a:solidFill>
                  <a:srgbClr val="243A6F"/>
                </a:solidFill>
                <a:latin typeface="Calibri"/>
                <a:cs typeface="Calibri"/>
              </a:rPr>
              <a:t>a</a:t>
            </a:r>
            <a:r>
              <a:rPr lang="es-CO" sz="1600" b="1" i="1" spc="-30" noProof="0" dirty="0">
                <a:solidFill>
                  <a:srgbClr val="243A6F"/>
                </a:solidFill>
                <a:latin typeface="Calibri"/>
                <a:cs typeface="Calibri"/>
              </a:rPr>
              <a:t>c</a:t>
            </a:r>
            <a:r>
              <a:rPr lang="es-CO" sz="1600" b="1" i="1" spc="-10" noProof="0" dirty="0">
                <a:solidFill>
                  <a:srgbClr val="243A6F"/>
                </a:solidFill>
                <a:latin typeface="Calibri"/>
                <a:cs typeface="Calibri"/>
              </a:rPr>
              <a:t>t</a:t>
            </a:r>
            <a:r>
              <a:rPr lang="es-CO" sz="1600" b="1" i="1" spc="-20" noProof="0" dirty="0">
                <a:solidFill>
                  <a:srgbClr val="243A6F"/>
                </a:solidFill>
                <a:latin typeface="Calibri"/>
                <a:cs typeface="Calibri"/>
              </a:rPr>
              <a:t>o</a:t>
            </a:r>
            <a:r>
              <a:rPr lang="es-CO" sz="1600" b="1" i="1" spc="-30" noProof="0" dirty="0">
                <a:solidFill>
                  <a:srgbClr val="243A6F"/>
                </a:solidFill>
                <a:latin typeface="Calibri"/>
                <a:cs typeface="Calibri"/>
              </a:rPr>
              <a:t>r</a:t>
            </a:r>
            <a:r>
              <a:rPr lang="es-CO" sz="1600" b="1" i="1" spc="-15" noProof="0" dirty="0">
                <a:solidFill>
                  <a:srgbClr val="243A6F"/>
                </a:solidFill>
                <a:latin typeface="Calibri"/>
                <a:cs typeface="Calibri"/>
              </a:rPr>
              <a:t>e</a:t>
            </a:r>
            <a:r>
              <a:rPr lang="es-CO" sz="1600" b="1" i="1" noProof="0" dirty="0">
                <a:solidFill>
                  <a:srgbClr val="243A6F"/>
                </a:solidFill>
                <a:latin typeface="Calibri"/>
                <a:cs typeface="Calibri"/>
              </a:rPr>
              <a:t>s </a:t>
            </a:r>
            <a:r>
              <a:rPr lang="es-CO" sz="1600" b="1" i="1" spc="-10" noProof="0" dirty="0">
                <a:solidFill>
                  <a:srgbClr val="243A6F"/>
                </a:solidFill>
                <a:latin typeface="Calibri"/>
                <a:cs typeface="Calibri"/>
              </a:rPr>
              <a:t>e</a:t>
            </a:r>
            <a:r>
              <a:rPr lang="es-CO" sz="1600" b="1" i="1" noProof="0" dirty="0">
                <a:solidFill>
                  <a:srgbClr val="243A6F"/>
                </a:solidFill>
                <a:latin typeface="Calibri"/>
                <a:cs typeface="Calibri"/>
              </a:rPr>
              <a:t>n </a:t>
            </a:r>
            <a:r>
              <a:rPr lang="es-CO" sz="1600" b="1" i="1" spc="-10" noProof="0" dirty="0">
                <a:solidFill>
                  <a:srgbClr val="243A6F"/>
                </a:solidFill>
                <a:latin typeface="Calibri"/>
                <a:cs typeface="Calibri"/>
              </a:rPr>
              <a:t>el  Departamento de Nariño para la participación en los diferentes procesos de SG-SST magisterio. </a:t>
            </a:r>
            <a:endParaRPr lang="es-CO" sz="1600" i="1" noProof="0" dirty="0">
              <a:latin typeface="Calibri"/>
              <a:cs typeface="Calibri"/>
            </a:endParaRPr>
          </a:p>
          <a:p>
            <a:pPr marL="641350" marR="5080" indent="-285750" algn="just">
              <a:lnSpc>
                <a:spcPct val="1174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992505" algn="l"/>
                <a:tab pos="2551430" algn="l"/>
                <a:tab pos="3753485" algn="l"/>
                <a:tab pos="4347845" algn="l"/>
              </a:tabLst>
            </a:pPr>
            <a:r>
              <a:rPr lang="es-CO" sz="1600" b="1" i="1" spc="-5" noProof="0" dirty="0">
                <a:solidFill>
                  <a:srgbClr val="13A2D9"/>
                </a:solidFill>
                <a:latin typeface="Calibri"/>
                <a:cs typeface="Calibri"/>
              </a:rPr>
              <a:t>M</a:t>
            </a:r>
            <a:r>
              <a:rPr lang="es-CO" sz="1600" b="1" i="1" spc="-10" noProof="0" dirty="0">
                <a:solidFill>
                  <a:srgbClr val="13A2D9"/>
                </a:solidFill>
                <a:latin typeface="Calibri"/>
                <a:cs typeface="Calibri"/>
              </a:rPr>
              <a:t>e</a:t>
            </a:r>
            <a:r>
              <a:rPr lang="es-CO" sz="1600" b="1" i="1" spc="-15" noProof="0" dirty="0">
                <a:solidFill>
                  <a:srgbClr val="13A2D9"/>
                </a:solidFill>
                <a:latin typeface="Calibri"/>
                <a:cs typeface="Calibri"/>
              </a:rPr>
              <a:t>d</a:t>
            </a:r>
            <a:r>
              <a:rPr lang="es-CO" sz="1600" b="1" i="1" spc="5" noProof="0" dirty="0">
                <a:solidFill>
                  <a:srgbClr val="13A2D9"/>
                </a:solidFill>
                <a:latin typeface="Calibri"/>
                <a:cs typeface="Calibri"/>
              </a:rPr>
              <a:t>i</a:t>
            </a:r>
            <a:r>
              <a:rPr lang="es-CO" sz="1600" b="1" i="1" spc="-5" noProof="0" dirty="0">
                <a:solidFill>
                  <a:srgbClr val="13A2D9"/>
                </a:solidFill>
                <a:latin typeface="Calibri"/>
                <a:cs typeface="Calibri"/>
              </a:rPr>
              <a:t>m</a:t>
            </a:r>
            <a:r>
              <a:rPr lang="es-CO" sz="1600" b="1" i="1" spc="-25" noProof="0" dirty="0">
                <a:solidFill>
                  <a:srgbClr val="13A2D9"/>
                </a:solidFill>
                <a:latin typeface="Calibri"/>
                <a:cs typeface="Calibri"/>
              </a:rPr>
              <a:t>o</a:t>
            </a:r>
            <a:r>
              <a:rPr lang="es-CO" sz="1600" b="1" i="1" noProof="0" dirty="0">
                <a:solidFill>
                  <a:srgbClr val="13A2D9"/>
                </a:solidFill>
                <a:latin typeface="Calibri"/>
                <a:cs typeface="Calibri"/>
              </a:rPr>
              <a:t>s </a:t>
            </a:r>
            <a:r>
              <a:rPr lang="es-CO" sz="1600" b="1" i="1" spc="15" noProof="0" dirty="0">
                <a:solidFill>
                  <a:srgbClr val="13A2D9"/>
                </a:solidFill>
                <a:latin typeface="Calibri"/>
                <a:cs typeface="Calibri"/>
              </a:rPr>
              <a:t>s</a:t>
            </a:r>
            <a:r>
              <a:rPr lang="es-CO" sz="1600" b="1" i="1" noProof="0" dirty="0">
                <a:solidFill>
                  <a:srgbClr val="13A2D9"/>
                </a:solidFill>
                <a:latin typeface="Calibri"/>
                <a:cs typeface="Calibri"/>
              </a:rPr>
              <a:t>u </a:t>
            </a:r>
            <a:r>
              <a:rPr lang="es-CO" sz="1600" b="1" i="1" spc="-15" noProof="0" dirty="0">
                <a:solidFill>
                  <a:srgbClr val="13A2D9"/>
                </a:solidFill>
                <a:latin typeface="Calibri"/>
                <a:cs typeface="Calibri"/>
              </a:rPr>
              <a:t>pe</a:t>
            </a:r>
            <a:r>
              <a:rPr lang="es-CO" sz="1600" b="1" i="1" spc="-30" noProof="0" dirty="0">
                <a:solidFill>
                  <a:srgbClr val="13A2D9"/>
                </a:solidFill>
                <a:latin typeface="Calibri"/>
                <a:cs typeface="Calibri"/>
              </a:rPr>
              <a:t>r</a:t>
            </a:r>
            <a:r>
              <a:rPr lang="es-CO" sz="1600" b="1" i="1" spc="40" noProof="0" dirty="0">
                <a:solidFill>
                  <a:srgbClr val="13A2D9"/>
                </a:solidFill>
                <a:latin typeface="Calibri"/>
                <a:cs typeface="Calibri"/>
              </a:rPr>
              <a:t>c</a:t>
            </a:r>
            <a:r>
              <a:rPr lang="es-CO" sz="1600" b="1" i="1" spc="-15" noProof="0" dirty="0">
                <a:solidFill>
                  <a:srgbClr val="13A2D9"/>
                </a:solidFill>
                <a:latin typeface="Calibri"/>
                <a:cs typeface="Calibri"/>
              </a:rPr>
              <a:t>ep</a:t>
            </a:r>
            <a:r>
              <a:rPr lang="es-CO" sz="1600" b="1" i="1" spc="-30" noProof="0" dirty="0">
                <a:solidFill>
                  <a:srgbClr val="13A2D9"/>
                </a:solidFill>
                <a:latin typeface="Calibri"/>
                <a:cs typeface="Calibri"/>
              </a:rPr>
              <a:t>c</a:t>
            </a:r>
            <a:r>
              <a:rPr lang="es-CO" sz="1600" b="1" i="1" spc="5" noProof="0" dirty="0">
                <a:solidFill>
                  <a:srgbClr val="13A2D9"/>
                </a:solidFill>
                <a:latin typeface="Calibri"/>
                <a:cs typeface="Calibri"/>
              </a:rPr>
              <a:t>i</a:t>
            </a:r>
            <a:r>
              <a:rPr lang="es-CO" sz="1600" b="1" i="1" spc="-20" noProof="0" dirty="0">
                <a:solidFill>
                  <a:srgbClr val="13A2D9"/>
                </a:solidFill>
                <a:latin typeface="Calibri"/>
                <a:cs typeface="Calibri"/>
              </a:rPr>
              <a:t>ó</a:t>
            </a:r>
            <a:r>
              <a:rPr lang="es-CO" sz="1600" b="1" i="1" noProof="0" dirty="0">
                <a:solidFill>
                  <a:srgbClr val="13A2D9"/>
                </a:solidFill>
                <a:latin typeface="Calibri"/>
                <a:cs typeface="Calibri"/>
              </a:rPr>
              <a:t>n </a:t>
            </a:r>
            <a:r>
              <a:rPr lang="es-CO" sz="1600" i="1" spc="15" noProof="0" dirty="0">
                <a:solidFill>
                  <a:srgbClr val="243A6F"/>
                </a:solidFill>
                <a:latin typeface="Calibri"/>
                <a:cs typeface="Calibri"/>
              </a:rPr>
              <a:t>de </a:t>
            </a:r>
            <a:r>
              <a:rPr lang="es-CO" sz="1600" i="1" spc="-30" noProof="0" dirty="0">
                <a:solidFill>
                  <a:srgbClr val="243A6F"/>
                </a:solidFill>
                <a:latin typeface="Calibri"/>
                <a:cs typeface="Calibri"/>
              </a:rPr>
              <a:t>l</a:t>
            </a:r>
            <a:r>
              <a:rPr lang="es-CO" sz="1600" i="1" spc="5" noProof="0" dirty="0">
                <a:solidFill>
                  <a:srgbClr val="243A6F"/>
                </a:solidFill>
                <a:latin typeface="Calibri"/>
                <a:cs typeface="Calibri"/>
              </a:rPr>
              <a:t>o</a:t>
            </a:r>
            <a:r>
              <a:rPr lang="es-CO" sz="1600" i="1" noProof="0" dirty="0">
                <a:solidFill>
                  <a:srgbClr val="243A6F"/>
                </a:solidFill>
                <a:latin typeface="Calibri"/>
                <a:cs typeface="Calibri"/>
              </a:rPr>
              <a:t>s  principales</a:t>
            </a:r>
            <a:r>
              <a:rPr lang="es-CO" sz="1600" i="1" spc="-35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1600" i="1" spc="-15" noProof="0" dirty="0">
                <a:solidFill>
                  <a:srgbClr val="243A6F"/>
                </a:solidFill>
                <a:latin typeface="Calibri"/>
                <a:cs typeface="Calibri"/>
              </a:rPr>
              <a:t>temas</a:t>
            </a:r>
            <a:r>
              <a:rPr lang="es-CO" sz="1600" i="1" spc="5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1600" i="1" noProof="0" dirty="0">
                <a:solidFill>
                  <a:srgbClr val="243A6F"/>
                </a:solidFill>
                <a:latin typeface="Calibri"/>
                <a:cs typeface="Calibri"/>
              </a:rPr>
              <a:t>del</a:t>
            </a:r>
            <a:r>
              <a:rPr lang="es-CO" sz="1600" i="1" spc="-20" noProof="0" dirty="0">
                <a:solidFill>
                  <a:srgbClr val="243A6F"/>
                </a:solidFill>
                <a:latin typeface="Calibri"/>
                <a:cs typeface="Calibri"/>
              </a:rPr>
              <a:t> </a:t>
            </a:r>
            <a:r>
              <a:rPr lang="es-CO" sz="1600" i="1" spc="-45" noProof="0" dirty="0">
                <a:solidFill>
                  <a:srgbClr val="243A6F"/>
                </a:solidFill>
                <a:latin typeface="Calibri"/>
                <a:cs typeface="Calibri"/>
              </a:rPr>
              <a:t>SGSST. </a:t>
            </a:r>
          </a:p>
          <a:p>
            <a:pPr marL="641350" marR="5080" indent="-285750" algn="just">
              <a:lnSpc>
                <a:spcPct val="1174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992505" algn="l"/>
                <a:tab pos="2551430" algn="l"/>
                <a:tab pos="3753485" algn="l"/>
                <a:tab pos="4347845" algn="l"/>
              </a:tabLst>
            </a:pPr>
            <a:r>
              <a:rPr lang="es-CO" sz="1600" i="1" spc="-10" noProof="0" dirty="0">
                <a:solidFill>
                  <a:srgbClr val="243A6F"/>
                </a:solidFill>
                <a:latin typeface="Calibri"/>
                <a:cs typeface="Calibri"/>
              </a:rPr>
              <a:t>Consultamos </a:t>
            </a:r>
            <a:r>
              <a:rPr lang="es-CO" sz="1600" b="1" i="1" spc="5" noProof="0" dirty="0">
                <a:solidFill>
                  <a:srgbClr val="13A2D9"/>
                </a:solidFill>
                <a:latin typeface="Calibri"/>
                <a:cs typeface="Calibri"/>
              </a:rPr>
              <a:t>su</a:t>
            </a:r>
            <a:r>
              <a:rPr lang="es-CO" sz="1600" b="1" i="1" spc="229" noProof="0" dirty="0">
                <a:solidFill>
                  <a:srgbClr val="13A2D9"/>
                </a:solidFill>
                <a:latin typeface="Calibri"/>
                <a:cs typeface="Calibri"/>
              </a:rPr>
              <a:t> </a:t>
            </a:r>
            <a:r>
              <a:rPr lang="es-CO" sz="1600" b="1" i="1" spc="-15" noProof="0" dirty="0">
                <a:solidFill>
                  <a:srgbClr val="13A2D9"/>
                </a:solidFill>
                <a:latin typeface="Calibri"/>
                <a:cs typeface="Calibri"/>
              </a:rPr>
              <a:t>compromiso</a:t>
            </a:r>
            <a:r>
              <a:rPr lang="es-CO" sz="1600" b="1" i="1" spc="275" noProof="0" dirty="0">
                <a:solidFill>
                  <a:srgbClr val="13A2D9"/>
                </a:solidFill>
                <a:latin typeface="Calibri"/>
                <a:cs typeface="Calibri"/>
              </a:rPr>
              <a:t> </a:t>
            </a:r>
            <a:r>
              <a:rPr lang="es-CO" sz="1600" b="1" spc="-15" noProof="0" dirty="0">
                <a:solidFill>
                  <a:srgbClr val="13A2D9"/>
                </a:solidFill>
                <a:latin typeface="Calibri"/>
                <a:cs typeface="Calibri"/>
              </a:rPr>
              <a:t>con </a:t>
            </a:r>
            <a:r>
              <a:rPr lang="es-CO" sz="1600" b="1" spc="-525" noProof="0" dirty="0">
                <a:solidFill>
                  <a:srgbClr val="13A2D9"/>
                </a:solidFill>
                <a:latin typeface="Calibri"/>
                <a:cs typeface="Calibri"/>
              </a:rPr>
              <a:t> </a:t>
            </a:r>
            <a:r>
              <a:rPr lang="es-CO" sz="1600" b="1" noProof="0" dirty="0">
                <a:solidFill>
                  <a:srgbClr val="13A2D9"/>
                </a:solidFill>
                <a:latin typeface="Calibri"/>
                <a:cs typeface="Calibri"/>
              </a:rPr>
              <a:t>la </a:t>
            </a:r>
            <a:r>
              <a:rPr lang="es-CO" sz="1600" b="1" spc="-10" noProof="0" dirty="0">
                <a:solidFill>
                  <a:srgbClr val="13A2D9"/>
                </a:solidFill>
                <a:latin typeface="Calibri"/>
                <a:cs typeface="Calibri"/>
              </a:rPr>
              <a:t>implementación del</a:t>
            </a:r>
            <a:r>
              <a:rPr lang="es-CO" sz="1600" b="1" spc="15" noProof="0" dirty="0">
                <a:solidFill>
                  <a:srgbClr val="13A2D9"/>
                </a:solidFill>
                <a:latin typeface="Calibri"/>
                <a:cs typeface="Calibri"/>
              </a:rPr>
              <a:t> </a:t>
            </a:r>
            <a:r>
              <a:rPr lang="es-CO" sz="1600" b="1" spc="-5" noProof="0" dirty="0">
                <a:solidFill>
                  <a:srgbClr val="13A2D9"/>
                </a:solidFill>
                <a:latin typeface="Calibri"/>
                <a:cs typeface="Calibri"/>
              </a:rPr>
              <a:t>SGSST</a:t>
            </a:r>
            <a:r>
              <a:rPr lang="es-CO" sz="1600" spc="-5" noProof="0" dirty="0">
                <a:solidFill>
                  <a:srgbClr val="243A6F"/>
                </a:solidFill>
                <a:latin typeface="Calibri"/>
                <a:cs typeface="Calibri"/>
              </a:rPr>
              <a:t>.</a:t>
            </a:r>
            <a:endParaRPr lang="es-CO" sz="1600" noProof="0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D5FE77E-4589-F6CF-B6C2-603079078724}"/>
                  </a:ext>
                </a:extLst>
              </p14:cNvPr>
              <p14:cNvContentPartPr/>
              <p14:nvPr/>
            </p14:nvContentPartPr>
            <p14:xfrm>
              <a:off x="1345055" y="2943041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D5FE77E-4589-F6CF-B6C2-6030790787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8935" y="293692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8BE98CC9-E516-85A6-672E-7E40602E8CEB}"/>
                  </a:ext>
                </a:extLst>
              </p14:cNvPr>
              <p14:cNvContentPartPr/>
              <p14:nvPr/>
            </p14:nvContentPartPr>
            <p14:xfrm>
              <a:off x="3169895" y="3236801"/>
              <a:ext cx="468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8BE98CC9-E516-85A6-672E-7E40602E8C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63775" y="3230681"/>
                <a:ext cx="16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B3E3BCD0-0BC7-720C-0AF5-64A0C933B82B}"/>
                  </a:ext>
                </a:extLst>
              </p14:cNvPr>
              <p14:cNvContentPartPr/>
              <p14:nvPr/>
            </p14:nvContentPartPr>
            <p14:xfrm>
              <a:off x="2280695" y="3773201"/>
              <a:ext cx="36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B3E3BCD0-0BC7-720C-0AF5-64A0C933B8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575" y="376708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809DA3-C7F5-9B61-0727-9065F3E8C5C0}"/>
              </a:ext>
            </a:extLst>
          </p:cNvPr>
          <p:cNvSpPr txBox="1"/>
          <p:nvPr/>
        </p:nvSpPr>
        <p:spPr>
          <a:xfrm>
            <a:off x="487429" y="1681049"/>
            <a:ext cx="3976659" cy="3495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noProof="0" dirty="0"/>
              <a:t>Se informa que FOMAG ha emitido una circular dirigida a las secretarías de educación del departamento de Nariño. El propósito de esta comunicación es establecer los procesos y los plazos correspondientes para los Comités Paritarios de Seguridad y Salud en el Trabajo (COPASST) y los Comités de Convivencia Laboral (COCOLA).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1A3ACC-737E-A451-B909-3C415291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849" b="3"/>
          <a:stretch/>
        </p:blipFill>
        <p:spPr>
          <a:xfrm rot="16200000">
            <a:off x="3646295" y="1709690"/>
            <a:ext cx="4672927" cy="3393840"/>
          </a:xfrm>
          <a:prstGeom prst="rect">
            <a:avLst/>
          </a:prstGeom>
        </p:spPr>
      </p:pic>
      <p:pic>
        <p:nvPicPr>
          <p:cNvPr id="11" name="Imagen 10">
            <a:hlinkClick r:id="rId4" action="ppaction://hlinkfile"/>
            <a:extLst>
              <a:ext uri="{FF2B5EF4-FFF2-40B4-BE49-F238E27FC236}">
                <a16:creationId xmlns:a16="http://schemas.microsoft.com/office/drawing/2014/main" id="{F7B7A145-6330-433C-1CC0-B26459376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38" y="415956"/>
            <a:ext cx="6883983" cy="598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1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FAACCF-B56E-B28B-2FBE-5C0E3E3D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CO" sz="2800" dirty="0">
                <a:solidFill>
                  <a:srgbClr val="FFFFFF"/>
                </a:solidFill>
              </a:rPr>
              <a:t>CONFORMACION DE COPAS Y COCOLA DEL DEPARTAMENTO DE  FIDUPREVISORA FOMAG NARIÑO CORTE A 31-05-2025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3A2C552-513E-AA9C-1CD7-37115F953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399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EB2A66B-EDFD-8E7B-6EDD-01424C3ECF4A}"/>
                  </a:ext>
                </a:extLst>
              </p14:cNvPr>
              <p14:cNvContentPartPr/>
              <p14:nvPr/>
            </p14:nvContentPartPr>
            <p14:xfrm>
              <a:off x="4119935" y="313190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EB2A66B-EDFD-8E7B-6EDD-01424C3ECF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3815" y="312578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69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DDF3B-828B-A315-B2A1-76F9DB5B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F95B923-DB55-0A73-5232-2BA4C20A3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r="21895"/>
          <a:stretch/>
        </p:blipFill>
        <p:spPr>
          <a:xfrm>
            <a:off x="6283298" y="544383"/>
            <a:ext cx="5769234" cy="5769234"/>
          </a:xfrm>
          <a:prstGeom prst="ellipse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B7C0B4F9-F0DF-105E-F29A-17B94B171E70}"/>
              </a:ext>
            </a:extLst>
          </p:cNvPr>
          <p:cNvSpPr/>
          <p:nvPr/>
        </p:nvSpPr>
        <p:spPr>
          <a:xfrm>
            <a:off x="469889" y="5073575"/>
            <a:ext cx="5405288" cy="1569660"/>
          </a:xfrm>
          <a:prstGeom prst="roundRect">
            <a:avLst>
              <a:gd name="adj" fmla="val 34880"/>
            </a:avLst>
          </a:prstGeom>
          <a:gradFill>
            <a:gsLst>
              <a:gs pos="0">
                <a:srgbClr val="253B70"/>
              </a:gs>
              <a:gs pos="100000">
                <a:srgbClr val="13A3D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Corte 1 de Enero de 2025 a 31 de Mayo de 2025</a:t>
            </a:r>
            <a:endParaRPr lang="es-CO" sz="2000" b="1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F5BA0CB-FF3C-8390-B593-C73B869A7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232403">
            <a:off x="6393252" y="153131"/>
            <a:ext cx="1315423" cy="231348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10683A71-6FD4-D6D1-EAC5-63B22EE6D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41114" y="686298"/>
            <a:ext cx="644148" cy="6441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77459D58-45F3-28B7-3B63-3509CF695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85262" y="408024"/>
            <a:ext cx="272717" cy="272717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37F0B3E-BE63-B937-00F0-4BD6F475E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2" y="663856"/>
            <a:ext cx="3641194" cy="129203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DB32F2A-2552-3A8B-A75A-03A1DA607D8D}"/>
              </a:ext>
            </a:extLst>
          </p:cNvPr>
          <p:cNvCxnSpPr>
            <a:cxnSpLocks/>
          </p:cNvCxnSpPr>
          <p:nvPr/>
        </p:nvCxnSpPr>
        <p:spPr>
          <a:xfrm flipH="1">
            <a:off x="-33527" y="4882459"/>
            <a:ext cx="5908704" cy="2030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C06B5D6-367C-1822-7D1E-E84E599F09C6}"/>
              </a:ext>
            </a:extLst>
          </p:cNvPr>
          <p:cNvSpPr txBox="1"/>
          <p:nvPr/>
        </p:nvSpPr>
        <p:spPr>
          <a:xfrm>
            <a:off x="280384" y="3502270"/>
            <a:ext cx="5815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Reporte por las 4 Secretarias de Educación según Plataforma Horus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4CF8D5-121C-D05E-E9C9-87C85DFC27D3}"/>
              </a:ext>
            </a:extLst>
          </p:cNvPr>
          <p:cNvSpPr txBox="1"/>
          <p:nvPr/>
        </p:nvSpPr>
        <p:spPr>
          <a:xfrm>
            <a:off x="356388" y="2368304"/>
            <a:ext cx="5722849" cy="584775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Incapacidades Medicas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5649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64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542768-843F-93C2-D124-DD42E451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Total de Incapacidades con corte a 30 de Mayo de 2025.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AC3EEE-48CB-F354-1D76-930C98C4A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627173"/>
            <a:ext cx="7188199" cy="36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30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44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209E00-92B9-41B2-249E-5F6273A0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Incapacidades por Genero corte 30 mayo de 2025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B13A408-2123-187C-0862-1D4E3759E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78741"/>
            <a:ext cx="7188199" cy="40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3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045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DA98F9-530E-FEC0-A881-36ECB349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sz="2600" kern="1200" noProof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Clase de Incapacidad con corte a 30 de mayo de 2025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3B0295-3B0F-0B94-8AF3-DE114020A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76684"/>
            <a:ext cx="7188199" cy="41012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F767950-0A7A-C6A3-83B1-ACBB7D39F59D}"/>
                  </a:ext>
                </a:extLst>
              </p14:cNvPr>
              <p14:cNvContentPartPr/>
              <p14:nvPr/>
            </p14:nvContentPartPr>
            <p14:xfrm>
              <a:off x="2175575" y="2922021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F767950-0A7A-C6A3-83B1-ACBB7D39F5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9455" y="291590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EE24BE1-3C43-69FA-9FC1-8E095071ADDA}"/>
                  </a:ext>
                </a:extLst>
              </p14:cNvPr>
              <p14:cNvContentPartPr/>
              <p14:nvPr/>
            </p14:nvContentPartPr>
            <p14:xfrm>
              <a:off x="1935815" y="3068901"/>
              <a:ext cx="19080" cy="43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EE24BE1-3C43-69FA-9FC1-8E095071ADD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695" y="3062781"/>
                <a:ext cx="313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260D01F3-AD94-2CA9-1497-D8A2C8135964}"/>
                  </a:ext>
                </a:extLst>
              </p14:cNvPr>
              <p14:cNvContentPartPr/>
              <p14:nvPr/>
            </p14:nvContentPartPr>
            <p14:xfrm>
              <a:off x="1628735" y="2726181"/>
              <a:ext cx="11160" cy="68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260D01F3-AD94-2CA9-1497-D8A2C81359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22615" y="2720061"/>
                <a:ext cx="234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CB68491-CCA3-A005-F6BD-1FA7F8727AFF}"/>
                  </a:ext>
                </a:extLst>
              </p14:cNvPr>
              <p14:cNvContentPartPr/>
              <p14:nvPr/>
            </p14:nvContentPartPr>
            <p14:xfrm>
              <a:off x="3026615" y="5360301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CB68491-CCA3-A005-F6BD-1FA7F8727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95" y="535418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5253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6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AA4E4C-A41F-E21D-1702-62DDB3C9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INCAPACIDADES POR GRUPO ETAREO CORTE A 30 DE MAYO DE 2025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E9F474-ABAE-6A5D-08CC-0F601DAE6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701395"/>
            <a:ext cx="7188199" cy="34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13CE4-C8F3-D11E-4FAB-E4EDCAB09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907B76B-BC42-76AB-C790-DE6C49FD08E4}"/>
              </a:ext>
            </a:extLst>
          </p:cNvPr>
          <p:cNvSpPr/>
          <p:nvPr/>
        </p:nvSpPr>
        <p:spPr>
          <a:xfrm>
            <a:off x="152797" y="5146757"/>
            <a:ext cx="2464280" cy="1569660"/>
          </a:xfrm>
          <a:prstGeom prst="roundRect">
            <a:avLst>
              <a:gd name="adj" fmla="val 34880"/>
            </a:avLst>
          </a:prstGeom>
          <a:gradFill>
            <a:gsLst>
              <a:gs pos="0">
                <a:srgbClr val="253B70"/>
              </a:gs>
              <a:gs pos="100000">
                <a:srgbClr val="13A3D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Presentación de link de  prestadores</a:t>
            </a:r>
            <a:endParaRPr lang="es-CO" sz="2000" b="1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26A42F9-3503-FEC8-333D-06E36BB1A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2403">
            <a:off x="6393252" y="153131"/>
            <a:ext cx="1315423" cy="231348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E1916F3-BCC2-71E4-DAB4-3B457FA20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1114" y="686298"/>
            <a:ext cx="644148" cy="6441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0B67437-D79A-4AEE-8557-CC1C3C84C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5262" y="408024"/>
            <a:ext cx="272717" cy="272717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8CE2B00-4ECB-8599-74E0-D3201CB597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52" y="663856"/>
            <a:ext cx="3641194" cy="129203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B90D532-CD3D-BBE5-34AD-497C0E514277}"/>
              </a:ext>
            </a:extLst>
          </p:cNvPr>
          <p:cNvCxnSpPr>
            <a:cxnSpLocks/>
          </p:cNvCxnSpPr>
          <p:nvPr/>
        </p:nvCxnSpPr>
        <p:spPr>
          <a:xfrm flipH="1">
            <a:off x="-33527" y="4882459"/>
            <a:ext cx="5908704" cy="2030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BFD3A-C9FF-1FFC-CE4A-D6DD3B077D25}"/>
              </a:ext>
            </a:extLst>
          </p:cNvPr>
          <p:cNvSpPr txBox="1"/>
          <p:nvPr/>
        </p:nvSpPr>
        <p:spPr>
          <a:xfrm>
            <a:off x="374915" y="3097763"/>
            <a:ext cx="2336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CIERRE DE LA CONVOCATORIO EL DIA 5-05-2025</a:t>
            </a:r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51B64-183B-C362-2FE9-154D5B62CA89}"/>
              </a:ext>
            </a:extLst>
          </p:cNvPr>
          <p:cNvSpPr txBox="1"/>
          <p:nvPr/>
        </p:nvSpPr>
        <p:spPr>
          <a:xfrm>
            <a:off x="3366358" y="251994"/>
            <a:ext cx="5722849" cy="584775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ECIS – LABORALES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65A401-F048-0625-6FE9-5F95F8735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262" y="2081048"/>
            <a:ext cx="9010823" cy="4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2D0731-2AE1-3860-A099-F11A357B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INDICADOR DE OPORTUNIDAD CORTE 30 DE MAYO DE 2025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DCC7B7E-BF4E-88DF-CB2B-9143CC457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00364"/>
            <a:ext cx="10905066" cy="4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23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91B41C-0733-786C-9627-B36063D3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s-CO" sz="4000" noProof="0" dirty="0">
                <a:solidFill>
                  <a:srgbClr val="FFFFFF"/>
                </a:solidFill>
              </a:rPr>
              <a:t>Principales Diagnósticos</a:t>
            </a:r>
            <a:br>
              <a:rPr lang="es-CO" sz="4000" noProof="0" dirty="0">
                <a:solidFill>
                  <a:srgbClr val="FFFFFF"/>
                </a:solidFill>
              </a:rPr>
            </a:br>
            <a:r>
              <a:rPr lang="es-CO" sz="4000" noProof="0" dirty="0">
                <a:solidFill>
                  <a:srgbClr val="FFFFFF"/>
                </a:solidFill>
              </a:rPr>
              <a:t>de las patologías que generación incapacidad.</a:t>
            </a:r>
            <a:endParaRPr lang="es-CO" sz="4000" kern="1200" noProof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71A3843-8509-5BED-4097-FA7125118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5404" y="467208"/>
            <a:ext cx="3599795" cy="59235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2FDE972-AD07-EB1A-5255-CBED903757EA}"/>
                  </a:ext>
                </a:extLst>
              </p14:cNvPr>
              <p14:cNvContentPartPr/>
              <p14:nvPr/>
            </p14:nvContentPartPr>
            <p14:xfrm>
              <a:off x="3047855" y="2522421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2FDE972-AD07-EB1A-5255-CBED903757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1735" y="2516301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A14D7AA3-D4A3-6133-5913-90BF673A8DAF}"/>
                  </a:ext>
                </a:extLst>
              </p14:cNvPr>
              <p14:cNvContentPartPr/>
              <p14:nvPr/>
            </p14:nvContentPartPr>
            <p14:xfrm>
              <a:off x="2322455" y="2554101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A14D7AA3-D4A3-6133-5913-90BF673A8D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6335" y="254798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817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2376A69-CB78-2687-2233-21CDFDD14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2873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0172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33492" y="1159074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Contactos FOMAG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5233492" y="2033191"/>
            <a:ext cx="6297018" cy="2848173"/>
          </a:xfrm>
          <a:prstGeom prst="roundRect">
            <a:avLst>
              <a:gd name="adj" fmla="val 278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s-CO" sz="1500"/>
          </a:p>
        </p:txBody>
      </p:sp>
      <p:sp>
        <p:nvSpPr>
          <p:cNvPr id="5" name="Shape 2"/>
          <p:cNvSpPr/>
          <p:nvPr/>
        </p:nvSpPr>
        <p:spPr>
          <a:xfrm>
            <a:off x="5239842" y="2039541"/>
            <a:ext cx="6284318" cy="54193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 sz="1500"/>
          </a:p>
        </p:txBody>
      </p:sp>
      <p:sp>
        <p:nvSpPr>
          <p:cNvPr id="6" name="Text 3"/>
          <p:cNvSpPr/>
          <p:nvPr/>
        </p:nvSpPr>
        <p:spPr>
          <a:xfrm>
            <a:off x="5429052" y="2159298"/>
            <a:ext cx="11898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Área</a:t>
            </a:r>
            <a:endParaRPr lang="en-US" sz="1458" dirty="0"/>
          </a:p>
        </p:txBody>
      </p:sp>
      <p:sp>
        <p:nvSpPr>
          <p:cNvPr id="7" name="Text 4"/>
          <p:cNvSpPr/>
          <p:nvPr/>
        </p:nvSpPr>
        <p:spPr>
          <a:xfrm>
            <a:off x="7003257" y="2159298"/>
            <a:ext cx="118665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Nombre</a:t>
            </a:r>
            <a:endParaRPr lang="en-US" sz="1458" dirty="0"/>
          </a:p>
        </p:txBody>
      </p:sp>
      <p:sp>
        <p:nvSpPr>
          <p:cNvPr id="8" name="Text 5"/>
          <p:cNvSpPr/>
          <p:nvPr/>
        </p:nvSpPr>
        <p:spPr>
          <a:xfrm>
            <a:off x="8574286" y="2159298"/>
            <a:ext cx="118665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Correo</a:t>
            </a:r>
            <a:endParaRPr lang="en-US" sz="1458" dirty="0"/>
          </a:p>
        </p:txBody>
      </p:sp>
      <p:sp>
        <p:nvSpPr>
          <p:cNvPr id="9" name="Text 6"/>
          <p:cNvSpPr/>
          <p:nvPr/>
        </p:nvSpPr>
        <p:spPr>
          <a:xfrm>
            <a:off x="10145316" y="2159298"/>
            <a:ext cx="11898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Teléfono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5239842" y="2581473"/>
            <a:ext cx="6284318" cy="114677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CO" sz="1500"/>
          </a:p>
        </p:txBody>
      </p:sp>
      <p:sp>
        <p:nvSpPr>
          <p:cNvPr id="11" name="Text 8"/>
          <p:cNvSpPr/>
          <p:nvPr/>
        </p:nvSpPr>
        <p:spPr>
          <a:xfrm>
            <a:off x="5429052" y="2701231"/>
            <a:ext cx="11898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Referente SST</a:t>
            </a:r>
            <a:endParaRPr lang="en-US" sz="1458" dirty="0"/>
          </a:p>
        </p:txBody>
      </p:sp>
      <p:sp>
        <p:nvSpPr>
          <p:cNvPr id="12" name="Text 9"/>
          <p:cNvSpPr/>
          <p:nvPr/>
        </p:nvSpPr>
        <p:spPr>
          <a:xfrm>
            <a:off x="7003257" y="2701231"/>
            <a:ext cx="1186656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Dr. Victor Alfonso Molina</a:t>
            </a:r>
            <a:endParaRPr lang="en-US" sz="1458" dirty="0"/>
          </a:p>
        </p:txBody>
      </p:sp>
      <p:sp>
        <p:nvSpPr>
          <p:cNvPr id="13" name="Text 10"/>
          <p:cNvSpPr/>
          <p:nvPr/>
        </p:nvSpPr>
        <p:spPr>
          <a:xfrm>
            <a:off x="8574286" y="2701231"/>
            <a:ext cx="118665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vmolina@fomag.gov.co</a:t>
            </a:r>
            <a:endParaRPr lang="en-US" sz="1458" dirty="0"/>
          </a:p>
        </p:txBody>
      </p:sp>
      <p:sp>
        <p:nvSpPr>
          <p:cNvPr id="14" name="Text 11"/>
          <p:cNvSpPr/>
          <p:nvPr/>
        </p:nvSpPr>
        <p:spPr>
          <a:xfrm>
            <a:off x="10145316" y="2701231"/>
            <a:ext cx="11898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3156926774</a:t>
            </a:r>
            <a:endParaRPr lang="en-US" sz="1458" dirty="0"/>
          </a:p>
        </p:txBody>
      </p:sp>
      <p:sp>
        <p:nvSpPr>
          <p:cNvPr id="15" name="Shape 12"/>
          <p:cNvSpPr/>
          <p:nvPr/>
        </p:nvSpPr>
        <p:spPr>
          <a:xfrm>
            <a:off x="5239842" y="3728244"/>
            <a:ext cx="6284318" cy="114677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CO" sz="1500"/>
          </a:p>
        </p:txBody>
      </p:sp>
      <p:sp>
        <p:nvSpPr>
          <p:cNvPr id="16" name="Text 13"/>
          <p:cNvSpPr/>
          <p:nvPr/>
        </p:nvSpPr>
        <p:spPr>
          <a:xfrm>
            <a:off x="5429052" y="3848001"/>
            <a:ext cx="118983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Medicina Laboral</a:t>
            </a:r>
            <a:endParaRPr lang="en-US" sz="1458" dirty="0"/>
          </a:p>
        </p:txBody>
      </p:sp>
      <p:sp>
        <p:nvSpPr>
          <p:cNvPr id="17" name="Text 14"/>
          <p:cNvSpPr/>
          <p:nvPr/>
        </p:nvSpPr>
        <p:spPr>
          <a:xfrm>
            <a:off x="7003257" y="3848001"/>
            <a:ext cx="1186656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Dr. Segundo Sigifredo Suarez</a:t>
            </a:r>
            <a:endParaRPr lang="en-US" sz="1458" dirty="0"/>
          </a:p>
        </p:txBody>
      </p:sp>
      <p:sp>
        <p:nvSpPr>
          <p:cNvPr id="18" name="Text 15"/>
          <p:cNvSpPr/>
          <p:nvPr/>
        </p:nvSpPr>
        <p:spPr>
          <a:xfrm>
            <a:off x="8574286" y="3848001"/>
            <a:ext cx="118665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ssuarez@fomag.gov.co</a:t>
            </a:r>
            <a:endParaRPr lang="en-US" sz="1458" dirty="0"/>
          </a:p>
        </p:txBody>
      </p:sp>
      <p:sp>
        <p:nvSpPr>
          <p:cNvPr id="19" name="Text 16"/>
          <p:cNvSpPr/>
          <p:nvPr/>
        </p:nvSpPr>
        <p:spPr>
          <a:xfrm>
            <a:off x="10145316" y="3848001"/>
            <a:ext cx="11898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3155825965</a:t>
            </a:r>
            <a:endParaRPr lang="en-US" sz="1458" dirty="0"/>
          </a:p>
        </p:txBody>
      </p:sp>
      <p:sp>
        <p:nvSpPr>
          <p:cNvPr id="20" name="Text 17"/>
          <p:cNvSpPr/>
          <p:nvPr/>
        </p:nvSpPr>
        <p:spPr>
          <a:xfrm>
            <a:off x="5233492" y="5093990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Estos contactos están disponibles para resolver dudas sobre los exámenes médicos ocupacionales para docentes del magisterio.</a:t>
            </a:r>
            <a:endParaRPr lang="en-US" sz="1458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5E49937-8DFD-7C78-DA7C-24972C53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69" y="-84221"/>
            <a:ext cx="12272569" cy="6942221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973507A-B356-4AD1-BEF9-5F146589D32E}"/>
              </a:ext>
            </a:extLst>
          </p:cNvPr>
          <p:cNvSpPr txBox="1">
            <a:spLocks/>
          </p:cNvSpPr>
          <p:nvPr/>
        </p:nvSpPr>
        <p:spPr>
          <a:xfrm>
            <a:off x="-80569" y="1972031"/>
            <a:ext cx="12272568" cy="2190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400" b="1" kern="2800" dirty="0">
                <a:solidFill>
                  <a:schemeClr val="bg1"/>
                </a:solidFill>
                <a:latin typeface="Myriad Pro" panose="020B0503030403020204" pitchFamily="34" charset="0"/>
              </a:rPr>
              <a:t>¡GRACIAS!</a:t>
            </a:r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40EE553-78B9-521F-3EB0-D257957F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72" y="709584"/>
            <a:ext cx="3815903" cy="13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48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CB133BA0-9BF6-5ABF-1139-3B9E3A5C6112}"/>
              </a:ext>
            </a:extLst>
          </p:cNvPr>
          <p:cNvSpPr/>
          <p:nvPr/>
        </p:nvSpPr>
        <p:spPr>
          <a:xfrm>
            <a:off x="2287709" y="3939253"/>
            <a:ext cx="3620995" cy="613939"/>
          </a:xfrm>
          <a:prstGeom prst="roundRect">
            <a:avLst>
              <a:gd name="adj" fmla="val 34880"/>
            </a:avLst>
          </a:prstGeom>
          <a:gradFill>
            <a:gsLst>
              <a:gs pos="0">
                <a:srgbClr val="253B70"/>
              </a:gs>
              <a:gs pos="100000">
                <a:srgbClr val="13A3D9"/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/>
              <a:t>Corte a 31 de Mayo de 2025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463A320F-DBB0-6C8D-02D5-10FF3CEBE645}"/>
              </a:ext>
            </a:extLst>
          </p:cNvPr>
          <p:cNvSpPr txBox="1">
            <a:spLocks/>
          </p:cNvSpPr>
          <p:nvPr/>
        </p:nvSpPr>
        <p:spPr>
          <a:xfrm>
            <a:off x="514065" y="2410488"/>
            <a:ext cx="6499383" cy="1292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s-MX" sz="4000" b="1" dirty="0">
                <a:solidFill>
                  <a:srgbClr val="253B70"/>
                </a:solidFill>
                <a:latin typeface="Myriad Pro" panose="020B0503030403020204" pitchFamily="34" charset="0"/>
              </a:rPr>
              <a:t>Examen Médico Ocupacional - NARIÑO</a:t>
            </a:r>
            <a:endParaRPr lang="es-MX" sz="4000" b="1" dirty="0">
              <a:solidFill>
                <a:srgbClr val="FFFFFF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A6D825A-331A-23B6-84F5-0598B8156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232403">
            <a:off x="6393252" y="153131"/>
            <a:ext cx="1315423" cy="231348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6AE6AB5-5197-640C-4A2D-7D39C3571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1114" y="686298"/>
            <a:ext cx="644148" cy="64414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92C775E-C59D-6C96-ED66-FA3C8A46B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5262" y="408024"/>
            <a:ext cx="272717" cy="272717"/>
          </a:xfrm>
          <a:prstGeom prst="rect">
            <a:avLst/>
          </a:prstGeom>
        </p:spPr>
      </p:pic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5F9C857-C816-E800-79D3-C573F3068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1" y="772451"/>
            <a:ext cx="3641194" cy="1292037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15F3D53-10FB-6014-0E81-A2CEB2856A99}"/>
              </a:ext>
            </a:extLst>
          </p:cNvPr>
          <p:cNvCxnSpPr>
            <a:cxnSpLocks/>
          </p:cNvCxnSpPr>
          <p:nvPr/>
        </p:nvCxnSpPr>
        <p:spPr>
          <a:xfrm flipH="1">
            <a:off x="0" y="4817356"/>
            <a:ext cx="5908704" cy="2030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0CB4D9C-FE95-0786-7CDA-E6ABC092C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451" y="1724221"/>
            <a:ext cx="4820484" cy="4864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35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D6E11-0FAA-4297-00E1-36BCED0C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C54ACC32-6950-E408-2159-8786354D4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42371">
            <a:off x="11100009" y="5347449"/>
            <a:ext cx="1226382" cy="2191756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21D273E-0C3F-E2BF-2431-982391A825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232403">
            <a:off x="597745" y="153131"/>
            <a:ext cx="1315423" cy="231348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4C8D51E-80A7-C787-077E-A79268436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1279" y="834469"/>
            <a:ext cx="644148" cy="64414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37E8EF6-D8BA-71EE-F2B6-1031016A23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9525" y="439866"/>
            <a:ext cx="272717" cy="27271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5CB8BE-DD12-B3D1-2680-398EC2827DEF}"/>
              </a:ext>
            </a:extLst>
          </p:cNvPr>
          <p:cNvSpPr txBox="1"/>
          <p:nvPr/>
        </p:nvSpPr>
        <p:spPr>
          <a:xfrm>
            <a:off x="4516979" y="424070"/>
            <a:ext cx="7196221" cy="523220"/>
          </a:xfrm>
          <a:prstGeom prst="rect">
            <a:avLst/>
          </a:prstGeom>
          <a:gradFill flip="none" rotWithShape="1">
            <a:gsLst>
              <a:gs pos="0">
                <a:srgbClr val="13A3D9">
                  <a:lumMod val="44000"/>
                  <a:lumOff val="56000"/>
                </a:srgbClr>
              </a:gs>
              <a:gs pos="61000">
                <a:srgbClr val="FFFFFF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CO" sz="2800" b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SGSST MAGISTERIO 2025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DE198B1-7F74-C8FF-0D68-906A58D0AF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1604962"/>
            <a:ext cx="109728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67BD1-07FB-2A90-40EE-FA8F7F83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s-CO" sz="4000" dirty="0">
                <a:solidFill>
                  <a:srgbClr val="FF0000"/>
                </a:solidFill>
              </a:rPr>
              <a:t>Cuales son los exámenes a realizar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11C625E6-DEB9-EF63-2224-649D0AEA35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27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7D854-38E8-580E-E79A-12BAA264F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530" y="2161646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EJECUCION CONTRATO FOMAG</a:t>
            </a:r>
            <a:br>
              <a:rPr lang="es-CO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O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E4091C-1E88-FE06-052D-401C47D39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86" y="3807948"/>
            <a:ext cx="666889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538E7-8390-844B-972D-867CC8EDB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A6015D3-0F71-48EF-E38D-51573AC2D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357"/>
            <a:ext cx="4230146" cy="81564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D10262-E844-A22E-EF1A-CA04E22AF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525" y="255920"/>
            <a:ext cx="7965546" cy="54292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EJECUCION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696DBE-2103-2E69-F391-9B3BA1650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73" y="1071563"/>
            <a:ext cx="6623388" cy="1785937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F9E8DA-C9ED-AB1C-2B1E-8C10066AF074}"/>
              </a:ext>
            </a:extLst>
          </p:cNvPr>
          <p:cNvGraphicFramePr>
            <a:graphicFrameLocks/>
          </p:cNvGraphicFramePr>
          <p:nvPr/>
        </p:nvGraphicFramePr>
        <p:xfrm>
          <a:off x="1152525" y="3101513"/>
          <a:ext cx="8448675" cy="294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2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950DF-D3DA-A5B3-1591-4981807A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40D9A3-D325-DFC7-CA1B-C40782193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42357"/>
            <a:ext cx="4230146" cy="81564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DDA509E-16CD-44F2-AB24-25DA05819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090" y="272718"/>
            <a:ext cx="7965546" cy="542925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CUMPLIMIENTO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1D8BEE-407D-C6C1-B2AE-8EFE0447AF28}"/>
              </a:ext>
            </a:extLst>
          </p:cNvPr>
          <p:cNvGraphicFramePr>
            <a:graphicFrameLocks/>
          </p:cNvGraphicFramePr>
          <p:nvPr/>
        </p:nvGraphicFramePr>
        <p:xfrm>
          <a:off x="1523999" y="3198690"/>
          <a:ext cx="83486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1831D75-C2BE-2CF4-BC29-860A5161E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47" y="1057274"/>
            <a:ext cx="6338366" cy="2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7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1137</Words>
  <Application>Microsoft Office PowerPoint</Application>
  <PresentationFormat>Panorámica</PresentationFormat>
  <Paragraphs>466</Paragraphs>
  <Slides>34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Myriad Pro</vt:lpstr>
      <vt:lpstr>Poppins</vt:lpstr>
      <vt:lpstr>Poppins Bold</vt:lpstr>
      <vt:lpstr>Poppins Heavy</vt:lpstr>
      <vt:lpstr>Poppins Light</vt:lpstr>
      <vt:lpstr>Roboto Light</vt:lpstr>
      <vt:lpstr>Wingdings</vt:lpstr>
      <vt:lpstr>Tema de Office</vt:lpstr>
      <vt:lpstr>Presentación de PowerPoint</vt:lpstr>
      <vt:lpstr>Seguridad y Salud en el Trabajo para los educadores afiliados al Fondo Nacional de Prestaciones Sociales del Magisterio - SGSSTM</vt:lpstr>
      <vt:lpstr>Presentación de PowerPoint</vt:lpstr>
      <vt:lpstr>Presentación de PowerPoint</vt:lpstr>
      <vt:lpstr>Presentación de PowerPoint</vt:lpstr>
      <vt:lpstr>Cuales son los exámenes a realizar </vt:lpstr>
      <vt:lpstr>RESUMEN EJECUCION CONTRATO FOMAG </vt:lpstr>
      <vt:lpstr>RESUMEN EJECUCION</vt:lpstr>
      <vt:lpstr>CUMPLIMIENTO</vt:lpstr>
      <vt:lpstr>PROYECCION</vt:lpstr>
      <vt:lpstr>Exámenes Médicos ocupacionales  IPS Unidad Medica  Ipiales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EXAMENES MEDICOS OCUPACIONALES de Ingreso,  Egreso y periódicos para docentes del departamento de Nariño corte; 1-01-2025 a 31-05-2025. </vt:lpstr>
      <vt:lpstr>EXÁMENES MÉDICOS OCUPACIONALES TOTAL del 01 de ENERO al 31de Mayo. </vt:lpstr>
      <vt:lpstr>Presentación de PowerPoint</vt:lpstr>
      <vt:lpstr>Presentación de PowerPoint</vt:lpstr>
      <vt:lpstr>CONFORMACION DE COPAS Y COCOLA DEL DEPARTAMENTO DE  FIDUPREVISORA FOMAG NARIÑO CORTE A 31-05-2025</vt:lpstr>
      <vt:lpstr>Presentación de PowerPoint</vt:lpstr>
      <vt:lpstr>Total de Incapacidades con corte a 30 de Mayo de 2025. </vt:lpstr>
      <vt:lpstr>Incapacidades por Genero corte 30 mayo de 2025</vt:lpstr>
      <vt:lpstr>Clase de Incapacidad con corte a 30 de mayo de 2025</vt:lpstr>
      <vt:lpstr>INCAPACIDADES POR GRUPO ETAREO CORTE A 30 DE MAYO DE 2025</vt:lpstr>
      <vt:lpstr>INDICADOR DE OPORTUNIDAD CORTE 30 DE MAYO DE 2025</vt:lpstr>
      <vt:lpstr>Principales Diagnósticos de las patologías que generación incapacidad.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fernando puentes gomez</dc:creator>
  <cp:lastModifiedBy>Consultores Psicologia</cp:lastModifiedBy>
  <cp:revision>50</cp:revision>
  <dcterms:created xsi:type="dcterms:W3CDTF">2024-04-26T03:03:24Z</dcterms:created>
  <dcterms:modified xsi:type="dcterms:W3CDTF">2025-06-11T23:34:08Z</dcterms:modified>
</cp:coreProperties>
</file>