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presProps.xml" ContentType="application/vnd.openxmlformats-officedocument.presentationml.presProps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/>
          </a:bodyPr>
          <a:p>
            <a:pPr indent="0">
              <a:buNone/>
            </a:pPr>
            <a:r>
              <a:rPr lang="es-CO" sz="6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6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80B98E3B-A002-4475-9486-6DC770855454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VERTICAL_TEX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lnSpcReduction="9999"/>
          </a:bodyPr>
          <a:p>
            <a:pPr indent="0">
              <a:buNone/>
            </a:pPr>
            <a:r>
              <a:rPr lang="es-CO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 rot="5400000">
            <a:off x="3920400" y="-1256400"/>
            <a:ext cx="4350960" cy="10515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AAD0DC4A-37D2-448E-9510-F02EA91DF03E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_TITLE_AND_VERTICAL_TEX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 rot="5400000">
            <a:off x="7133400" y="1956240"/>
            <a:ext cx="5811480" cy="2628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>
              <a:buNone/>
            </a:pPr>
            <a:r>
              <a:rPr lang="es-CO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 rot="5400000">
            <a:off x="1800000" y="-596160"/>
            <a:ext cx="5811480" cy="7733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6" name="PlaceHolder 5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9C2985B-FF51-42D5-8CC4-037CA6295159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OBJEC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lnSpcReduction="9999"/>
          </a:bodyPr>
          <a:p>
            <a:pPr indent="0">
              <a:buNone/>
            </a:pPr>
            <a:r>
              <a:rPr lang="es-CO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dt" idx="10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 type="ftr" idx="11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1" name="PlaceHolder 5"/>
          <p:cNvSpPr>
            <a:spLocks noGrp="1"/>
          </p:cNvSpPr>
          <p:nvPr>
            <p:ph type="sldNum" idx="12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DFC06369-383C-49B2-ADC4-6F6CDE874456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_HEADER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1960" y="1709640"/>
            <a:ext cx="10515240" cy="2852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/>
          </a:bodyPr>
          <a:p>
            <a:pPr indent="0">
              <a:buNone/>
            </a:pPr>
            <a:r>
              <a:rPr lang="es-CO" sz="6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6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1960" y="4589640"/>
            <a:ext cx="105152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47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dt" idx="13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ftr" idx="14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6" name="PlaceHolder 5"/>
          <p:cNvSpPr>
            <a:spLocks noGrp="1"/>
          </p:cNvSpPr>
          <p:nvPr>
            <p:ph type="sldNum" idx="15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B73D589D-10C1-4EFE-A535-331CC490FB55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_OBJECTS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lnSpcReduction="9999"/>
          </a:bodyPr>
          <a:p>
            <a:pPr indent="0">
              <a:buNone/>
            </a:pPr>
            <a:r>
              <a:rPr lang="es-CO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850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850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dt" idx="16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ftr" idx="17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2" name="PlaceHolder 6"/>
          <p:cNvSpPr>
            <a:spLocks noGrp="1"/>
          </p:cNvSpPr>
          <p:nvPr>
            <p:ph type="sldNum" idx="18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FF7DAB1-8A33-450E-BA0D-C1EDA31129A9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WO_OBJECTS_WITH_TEX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8398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lnSpcReduction="9999"/>
          </a:bodyPr>
          <a:p>
            <a:pPr indent="0">
              <a:buNone/>
            </a:pPr>
            <a:r>
              <a:rPr lang="es-CO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839880" y="1681200"/>
            <a:ext cx="515736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 fontScale="250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839880" y="2505240"/>
            <a:ext cx="515736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77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6172200" y="1681200"/>
            <a:ext cx="518292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 fontScale="250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6172200" y="2505240"/>
            <a:ext cx="518292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77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" name="PlaceHolder 6"/>
          <p:cNvSpPr>
            <a:spLocks noGrp="1"/>
          </p:cNvSpPr>
          <p:nvPr>
            <p:ph type="dt" idx="19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9" name="PlaceHolder 7"/>
          <p:cNvSpPr>
            <a:spLocks noGrp="1"/>
          </p:cNvSpPr>
          <p:nvPr>
            <p:ph type="ftr" idx="20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0" name="PlaceHolder 8"/>
          <p:cNvSpPr>
            <a:spLocks noGrp="1"/>
          </p:cNvSpPr>
          <p:nvPr>
            <p:ph type="sldNum" idx="21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DAA353AE-C541-4B8E-B089-1117F7F7A31F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_ONLY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lnSpcReduction="9999"/>
          </a:bodyPr>
          <a:p>
            <a:pPr indent="0">
              <a:buNone/>
            </a:pPr>
            <a:r>
              <a:rPr lang="es-CO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dt" idx="22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ftr" idx="23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sldNum" idx="24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2B87AB37-40BC-4A7D-A51D-CC84F105262B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dt" idx="25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ftr" idx="26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sldNum" idx="27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7ECF067A-AE58-43F0-9FFC-1378FA15E715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OBJECT_WITH_CAPTION_TEX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/>
          </a:bodyPr>
          <a:p>
            <a:pPr indent="0">
              <a:buNone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85000"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92500"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" name="PlaceHolder 4"/>
          <p:cNvSpPr>
            <a:spLocks noGrp="1"/>
          </p:cNvSpPr>
          <p:nvPr>
            <p:ph type="dt" idx="28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ftr" idx="29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3" name="PlaceHolder 6"/>
          <p:cNvSpPr>
            <a:spLocks noGrp="1"/>
          </p:cNvSpPr>
          <p:nvPr>
            <p:ph type="sldNum" idx="30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FF0EBDE2-6571-4F17-A1EE-4726C3EBCA54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_WITH_CAPTION_TEXT"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/>
          </a:bodyPr>
          <a:p>
            <a:pPr indent="0">
              <a:buNone/>
            </a:pPr>
            <a:r>
              <a:rPr lang="es-CO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del texto de título</a:t>
            </a:r>
            <a:endParaRPr lang="es-CO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92500"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Pulse para editar el formato de texto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Segundo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Tercer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Cuarto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Quinto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Sexto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O" sz="1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Séptimo nivel del esquema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dt" idx="3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&lt;fecha/hora&gt;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8" name="PlaceHolder 5"/>
          <p:cNvSpPr>
            <a:spLocks noGrp="1"/>
          </p:cNvSpPr>
          <p:nvPr>
            <p:ph type="ftr" idx="3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CO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 de página&gt;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9" name="PlaceHolder 6"/>
          <p:cNvSpPr>
            <a:spLocks noGrp="1"/>
          </p:cNvSpPr>
          <p:nvPr>
            <p:ph type="sldNum" idx="3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B33C87E4-C244-4DA3-A5C2-8B87C94347A8}" type="slidenum">
              <a:rPr lang="es-CO" sz="1200" b="0" u="none" strike="noStrike">
                <a:solidFill>
                  <a:srgbClr val="888888"/>
                </a:solidFill>
                <a:effectLst/>
                <a:uFillTx/>
                <a:latin typeface="Calibri"/>
                <a:ea typeface="Calibri"/>
              </a:rPr>
              <a:t>&lt;número&gt;</a:t>
            </a:fld>
            <a:endParaRPr lang="es-CO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0.jpeg"/><Relationship Id="rId5" Type="http://schemas.openxmlformats.org/officeDocument/2006/relationships/image" Target="../media/image11.png"/><Relationship Id="rId6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2.jpeg"/><Relationship Id="rId5" Type="http://schemas.openxmlformats.org/officeDocument/2006/relationships/image" Target="../media/image11.png"/><Relationship Id="rId6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3.jpeg"/><Relationship Id="rId5" Type="http://schemas.openxmlformats.org/officeDocument/2006/relationships/image" Target="../media/image11.png"/><Relationship Id="rId6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4.jpe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6.png"/><Relationship Id="rId8" Type="http://schemas.openxmlformats.org/officeDocument/2006/relationships/image" Target="../media/image16.png"/><Relationship Id="rId9" Type="http://schemas.openxmlformats.org/officeDocument/2006/relationships/image" Target="../media/image16.png"/><Relationship Id="rId10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7.jpeg"/><Relationship Id="rId5" Type="http://schemas.openxmlformats.org/officeDocument/2006/relationships/image" Target="../media/image18.png"/><Relationship Id="rId6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9.jpeg"/><Relationship Id="rId5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0.jpeg"/><Relationship Id="rId5" Type="http://schemas.openxmlformats.org/officeDocument/2006/relationships/image" Target="../media/image11.png"/><Relationship Id="rId6" Type="http://schemas.openxmlformats.org/officeDocument/2006/relationships/image" Target="../media/image18.png"/><Relationship Id="rId7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1.jpeg"/><Relationship Id="rId5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2.jpeg"/><Relationship Id="rId5" Type="http://schemas.openxmlformats.org/officeDocument/2006/relationships/image" Target="../media/image11.png"/><Relationship Id="rId6" Type="http://schemas.openxmlformats.org/officeDocument/2006/relationships/image" Target="../media/image18.png"/><Relationship Id="rId7" Type="http://schemas.openxmlformats.org/officeDocument/2006/relationships/image" Target="../media/image18.png"/><Relationship Id="rId8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3.png"/><Relationship Id="rId5" Type="http://schemas.openxmlformats.org/officeDocument/2006/relationships/image" Target="../media/image15.png"/><Relationship Id="rId6" Type="http://schemas.openxmlformats.org/officeDocument/2006/relationships/image" Target="../media/image11.png"/><Relationship Id="rId7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4.png"/><Relationship Id="rId5" Type="http://schemas.openxmlformats.org/officeDocument/2006/relationships/image" Target="../media/image11.png"/><Relationship Id="rId6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5.png"/><Relationship Id="rId5" Type="http://schemas.openxmlformats.org/officeDocument/2006/relationships/image" Target="../media/image15.png"/><Relationship Id="rId6" Type="http://schemas.openxmlformats.org/officeDocument/2006/relationships/image" Target="../media/image11.png"/><Relationship Id="rId7" Type="http://schemas.openxmlformats.org/officeDocument/2006/relationships/image" Target="../media/image11.png"/><Relationship Id="rId8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hyperlink" Target="mailto:paesistemasdeinformacion@sednarino.gov.co" TargetMode="External"/><Relationship Id="rId7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slideLayout" Target="../slideLayouts/slideLayout8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1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63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305640" y="1155240"/>
            <a:ext cx="11383200" cy="1698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>
              <a:lnSpc>
                <a:spcPct val="90000"/>
              </a:lnSpc>
              <a:buNone/>
            </a:pPr>
            <a:r>
              <a:rPr lang="es-CO" sz="54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Calibri"/>
              </a:rPr>
              <a:t>SECRETARÍA</a:t>
            </a:r>
            <a:r>
              <a:rPr lang="es-CO" sz="5400" b="1" u="none" spc="-145" strike="noStrike">
                <a:solidFill>
                  <a:srgbClr val="0fa13b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es-CO" sz="5400" b="1" u="none" strike="noStrike">
                <a:solidFill>
                  <a:srgbClr val="0fa13b"/>
                </a:solidFill>
                <a:effectLst/>
                <a:uFillTx/>
                <a:latin typeface="Arial"/>
                <a:ea typeface="Calibri"/>
              </a:rPr>
              <a:t>DE</a:t>
            </a:r>
            <a:r>
              <a:rPr lang="es-CO" sz="5400" b="1" u="none" spc="-99" strike="noStrike">
                <a:solidFill>
                  <a:srgbClr val="0fa13b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es-CO" sz="5400" b="1" u="none" strike="noStrike">
                <a:solidFill>
                  <a:srgbClr val="0fa13b"/>
                </a:solidFill>
                <a:effectLst/>
                <a:uFillTx/>
                <a:latin typeface="Arial"/>
                <a:ea typeface="Calibri"/>
              </a:rPr>
              <a:t>EDUCACIÓN</a:t>
            </a:r>
            <a:r>
              <a:rPr lang="es-CO" sz="54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es-CO" sz="5400" b="1" u="none" spc="-40" strike="noStrike">
                <a:solidFill>
                  <a:srgbClr val="0fa13b"/>
                </a:solidFill>
                <a:effectLst/>
                <a:uFillTx/>
                <a:latin typeface="Arial"/>
                <a:ea typeface="Calibri"/>
              </a:rPr>
              <a:t>DEPARTAMENTAL</a:t>
            </a:r>
            <a:endParaRPr lang="es-CO" sz="5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65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6" name="CuadroTexto 2"/>
          <p:cNvSpPr/>
          <p:nvPr/>
        </p:nvSpPr>
        <p:spPr>
          <a:xfrm>
            <a:off x="740160" y="2950560"/>
            <a:ext cx="11047320" cy="489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3251160" indent="-3239280">
              <a:lnSpc>
                <a:spcPts val="3141"/>
              </a:lnSpc>
              <a:spcBef>
                <a:spcPts val="485"/>
              </a:spcBef>
              <a:tabLst>
                <a:tab algn="l" pos="0"/>
              </a:tabLst>
            </a:pPr>
            <a:r>
              <a:rPr lang="es-CO" sz="28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SUBSECRETARÍA</a:t>
            </a:r>
            <a:r>
              <a:rPr lang="es-CO" sz="2800" b="1" u="none" spc="-113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PLANEACIÓN</a:t>
            </a:r>
            <a:r>
              <a:rPr lang="es-CO" sz="2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7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EDUCATIVA</a:t>
            </a:r>
            <a:r>
              <a:rPr lang="es-CO" sz="2800" b="1" u="none" spc="-12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5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Y </a:t>
            </a:r>
            <a:r>
              <a:rPr lang="es-CO" sz="2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COBERTURA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" name="CuadroTexto 3"/>
          <p:cNvSpPr/>
          <p:nvPr/>
        </p:nvSpPr>
        <p:spPr>
          <a:xfrm>
            <a:off x="1407600" y="4284360"/>
            <a:ext cx="9410760" cy="64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lang="es-CO" sz="18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HERRAMIENTA</a:t>
            </a:r>
            <a:r>
              <a:rPr lang="es-CO" sz="1800" b="1" u="none" spc="-7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10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APOYO</a:t>
            </a:r>
            <a:r>
              <a:rPr lang="es-CO" sz="1800" b="1" u="none" spc="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PARA</a:t>
            </a:r>
            <a:r>
              <a:rPr lang="es-CO" sz="1800" b="1" u="none" spc="-7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EL</a:t>
            </a:r>
            <a:r>
              <a:rPr lang="es-CO" sz="1800" b="1" u="none" spc="-79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PROCESO</a:t>
            </a:r>
            <a:r>
              <a:rPr lang="es-CO" sz="1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1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PROGRAMA</a:t>
            </a:r>
            <a:r>
              <a:rPr lang="es-CO" sz="1800" b="1" u="none" spc="-113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 </a:t>
            </a:r>
            <a:r>
              <a:rPr lang="es-CO" sz="18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ALIMENTACIÓN</a:t>
            </a:r>
            <a:r>
              <a:rPr lang="es-CO" sz="1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ESCOLAR</a:t>
            </a:r>
            <a:r>
              <a:rPr lang="es-CO" sz="1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" name="Rectángulo 1"/>
          <p:cNvSpPr/>
          <p:nvPr/>
        </p:nvSpPr>
        <p:spPr>
          <a:xfrm>
            <a:off x="857160" y="4093560"/>
            <a:ext cx="10930320" cy="55800"/>
          </a:xfrm>
          <a:prstGeom prst="rect">
            <a:avLst/>
          </a:prstGeom>
          <a:solidFill>
            <a:srgbClr val="fcda19"/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/>
        </p:style>
        <p:txBody>
          <a:bodyPr lIns="90000" rIns="90000" tIns="11160" bIns="1116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0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72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3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4" name="Imagen 2"/>
          <p:cNvPicPr/>
          <p:nvPr/>
        </p:nvPicPr>
        <p:blipFill>
          <a:blip r:embed="rId4"/>
          <a:stretch/>
        </p:blipFill>
        <p:spPr>
          <a:xfrm>
            <a:off x="2485440" y="921240"/>
            <a:ext cx="7256520" cy="483768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6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78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9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0" name="CuadroTexto 2"/>
          <p:cNvSpPr/>
          <p:nvPr/>
        </p:nvSpPr>
        <p:spPr>
          <a:xfrm>
            <a:off x="3451320" y="2023200"/>
            <a:ext cx="9141840" cy="125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1879560" indent="-1405080" algn="ctr">
              <a:lnSpc>
                <a:spcPts val="3039"/>
              </a:lnSpc>
              <a:spcBef>
                <a:spcPts val="471"/>
              </a:spcBef>
              <a:tabLst>
                <a:tab algn="l" pos="0"/>
              </a:tabLst>
            </a:pPr>
            <a:r>
              <a:rPr lang="es-CO" sz="24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2400" b="1" u="none" spc="-4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4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400" b="1" u="none" spc="-1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4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24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879560" indent="-1405080" algn="ctr">
              <a:lnSpc>
                <a:spcPts val="3039"/>
              </a:lnSpc>
              <a:spcBef>
                <a:spcPts val="471"/>
              </a:spcBef>
              <a:tabLst>
                <a:tab algn="l" pos="0"/>
              </a:tabLst>
            </a:pPr>
            <a:r>
              <a:rPr lang="es-CO" sz="24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PROGRAMA</a:t>
            </a:r>
            <a:r>
              <a:rPr lang="es-CO" sz="2400" b="1" u="none" spc="-13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4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 </a:t>
            </a:r>
            <a:r>
              <a:rPr lang="es-CO" sz="24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ALIMENTACIÓN</a:t>
            </a:r>
            <a:r>
              <a:rPr lang="es-CO" sz="2400" b="1" u="none" spc="-9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4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ESCOLAR</a:t>
            </a:r>
            <a:r>
              <a:rPr lang="es-CO" sz="24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4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879560">
              <a:lnSpc>
                <a:spcPct val="100000"/>
              </a:lnSpc>
              <a:spcBef>
                <a:spcPts val="893"/>
              </a:spcBef>
              <a:tabLst>
                <a:tab algn="l" pos="0"/>
              </a:tabLst>
            </a:pP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" name="CuadroTexto 1"/>
          <p:cNvSpPr/>
          <p:nvPr/>
        </p:nvSpPr>
        <p:spPr>
          <a:xfrm>
            <a:off x="4366800" y="3175200"/>
            <a:ext cx="7600320" cy="153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La</a:t>
            </a:r>
            <a:r>
              <a:rPr lang="es-CO" sz="2000" b="0" u="none" spc="11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2000" b="0" u="none" spc="136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000" b="0" u="none" spc="11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la</a:t>
            </a:r>
            <a:r>
              <a:rPr lang="es-CO" sz="2000" b="0" u="none" spc="11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estrategia</a:t>
            </a:r>
            <a:r>
              <a:rPr lang="es-CO" sz="2000" b="0" u="none" spc="125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es</a:t>
            </a:r>
            <a:r>
              <a:rPr lang="es-CO" sz="2000" b="0" u="none" spc="11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fundamental</a:t>
            </a:r>
            <a:r>
              <a:rPr lang="es-CO" sz="2000" b="0" u="none" spc="125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pc="-20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para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garantizar</a:t>
            </a:r>
            <a:r>
              <a:rPr lang="es-CO" sz="2000" b="0" u="none" spc="156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la</a:t>
            </a:r>
            <a:r>
              <a:rPr lang="es-CO" sz="2000" b="0" u="none" spc="150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prestación</a:t>
            </a:r>
            <a:r>
              <a:rPr lang="es-CO" sz="2000" b="0" u="none" spc="15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del</a:t>
            </a:r>
            <a:r>
              <a:rPr lang="es-CO" sz="2000" b="0" u="none" spc="150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servicio</a:t>
            </a:r>
            <a:r>
              <a:rPr lang="es-CO" sz="2000" b="0" u="none" spc="156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000" b="0" u="none" spc="150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 </a:t>
            </a:r>
            <a:r>
              <a:rPr lang="es-CO" sz="2000" b="0" u="none" spc="-11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alimentación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escolar</a:t>
            </a:r>
            <a:r>
              <a:rPr lang="es-CO" sz="2000" b="0" u="none" spc="524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a</a:t>
            </a:r>
            <a:r>
              <a:rPr lang="es-CO" sz="2000" b="0" u="none" spc="510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los</a:t>
            </a:r>
            <a:r>
              <a:rPr lang="es-CO" sz="2000" b="0" u="none" spc="510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niños,</a:t>
            </a:r>
            <a:r>
              <a:rPr lang="es-CO" sz="2000" b="0" u="none" spc="51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niñas,</a:t>
            </a:r>
            <a:r>
              <a:rPr lang="es-CO" sz="2000" b="0" u="none" spc="510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jóvenes</a:t>
            </a:r>
            <a:r>
              <a:rPr lang="es-CO" sz="2000" b="0" u="none" spc="536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y</a:t>
            </a:r>
            <a:r>
              <a:rPr lang="es-CO" sz="2000" b="0" u="none" spc="476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adolescentes</a:t>
            </a:r>
            <a:r>
              <a:rPr lang="es-CO" sz="2000" b="0" u="none" spc="51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pc="-26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del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Departamento</a:t>
            </a:r>
            <a:r>
              <a:rPr lang="es-CO" sz="2000" b="0" u="none" spc="-99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000" b="0" u="none" spc="-111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0" u="none" spc="-11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Nariño.</a:t>
            </a:r>
            <a:endParaRPr lang="es-CO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" name="Imagen 4"/>
          <p:cNvSpPr/>
          <p:nvPr/>
        </p:nvSpPr>
        <p:spPr>
          <a:xfrm>
            <a:off x="122040" y="2493000"/>
            <a:ext cx="4103280" cy="2387880"/>
          </a:xfrm>
          <a:prstGeom prst="ellipse">
            <a:avLst/>
          </a:prstGeom>
          <a:blipFill rotWithShape="0">
            <a:blip r:embed="rId4"/>
            <a:srcRect/>
            <a:stretch/>
          </a:blipFill>
          <a:ln cap="rnd" w="63500">
            <a:solidFill>
              <a:srgbClr val="333333"/>
            </a:solidFill>
            <a:round/>
          </a:ln>
          <a:effectLst>
            <a:outerShdw blurRad="380880" dir="5400000" dist="291960" rotWithShape="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dir="t" rig="contrasting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4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86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7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8" name="CuadroTexto 3"/>
          <p:cNvSpPr/>
          <p:nvPr/>
        </p:nvSpPr>
        <p:spPr>
          <a:xfrm>
            <a:off x="245520" y="2003760"/>
            <a:ext cx="11700720" cy="175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lang="es-CO" sz="28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HERRAMIENTA</a:t>
            </a:r>
            <a:r>
              <a:rPr lang="es-CO" sz="2800" b="1" u="none" spc="-7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800" b="1" u="none" spc="-10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APOYO</a:t>
            </a:r>
            <a:r>
              <a:rPr lang="es-CO" sz="2800" b="1" u="none" spc="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PARA</a:t>
            </a:r>
            <a:r>
              <a:rPr lang="es-CO" sz="2800" b="1" u="none" spc="-7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EL</a:t>
            </a:r>
            <a:r>
              <a:rPr lang="es-CO" sz="2800" b="1" u="none" spc="-79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PROCESO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2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800" b="1" u="none" spc="-1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28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O" sz="2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PROGRAMA</a:t>
            </a:r>
            <a:r>
              <a:rPr lang="es-CO" sz="2800" b="1" u="none" spc="-113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 </a:t>
            </a:r>
            <a:r>
              <a:rPr lang="es-CO" sz="28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ALIMENTACIÓN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ESCOLAR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" name="CuadroTexto 1"/>
          <p:cNvSpPr/>
          <p:nvPr/>
        </p:nvSpPr>
        <p:spPr>
          <a:xfrm>
            <a:off x="4366800" y="4448520"/>
            <a:ext cx="570456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800" b="1" u="sng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https://www.sistemamatriculas.gov.co/simat/app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90" name="Imagen 4"/>
          <p:cNvPicPr/>
          <p:nvPr/>
        </p:nvPicPr>
        <p:blipFill>
          <a:blip r:embed="rId4"/>
          <a:stretch/>
        </p:blipFill>
        <p:spPr>
          <a:xfrm>
            <a:off x="3172680" y="4335120"/>
            <a:ext cx="1073880" cy="10738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2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94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5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6" name="Imagen 2"/>
          <p:cNvSpPr/>
          <p:nvPr/>
        </p:nvSpPr>
        <p:spPr>
          <a:xfrm>
            <a:off x="752040" y="1180080"/>
            <a:ext cx="8429040" cy="4497120"/>
          </a:xfrm>
          <a:prstGeom prst="roundRect">
            <a:avLst>
              <a:gd name="adj" fmla="val 16667"/>
            </a:avLst>
          </a:prstGeom>
          <a:blipFill rotWithShape="0">
            <a:blip r:embed="rId4"/>
            <a:srcRect/>
            <a:stretch/>
          </a:blipFill>
          <a:ln w="0">
            <a:noFill/>
          </a:ln>
          <a:effectLst>
            <a:outerShdw algn="tl" blurRad="7632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" name="Rectángulo redondeado 4"/>
          <p:cNvSpPr/>
          <p:nvPr/>
        </p:nvSpPr>
        <p:spPr>
          <a:xfrm>
            <a:off x="9637200" y="2600280"/>
            <a:ext cx="2250000" cy="41940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Digite Usuario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" name="Rectángulo redondeado 5"/>
          <p:cNvSpPr/>
          <p:nvPr/>
        </p:nvSpPr>
        <p:spPr>
          <a:xfrm>
            <a:off x="9637200" y="3219120"/>
            <a:ext cx="2250000" cy="41940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Digite</a:t>
            </a:r>
            <a:r>
              <a:rPr lang="es-CO" sz="14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Contraseña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99" name="Conector recto de flecha 9"/>
          <p:cNvCxnSpPr/>
          <p:nvPr/>
        </p:nvCxnSpPr>
        <p:spPr>
          <a:xfrm flipH="1">
            <a:off x="7225200" y="2810160"/>
            <a:ext cx="2203920" cy="210240"/>
          </a:xfrm>
          <a:prstGeom prst="straightConnector1">
            <a:avLst/>
          </a:prstGeom>
          <a:ln>
            <a:solidFill>
              <a:srgbClr val="000000"/>
            </a:solidFill>
            <a:round/>
            <a:tailEnd len="med" type="triangle" w="med"/>
          </a:ln>
        </p:spPr>
      </p:cxnSp>
      <p:cxnSp>
        <p:nvCxnSpPr>
          <p:cNvPr id="100" name="Conector recto de flecha 11"/>
          <p:cNvCxnSpPr/>
          <p:nvPr/>
        </p:nvCxnSpPr>
        <p:spPr>
          <a:xfrm flipH="1" flipV="1">
            <a:off x="7225200" y="3376440"/>
            <a:ext cx="2203920" cy="52920"/>
          </a:xfrm>
          <a:prstGeom prst="straightConnector1">
            <a:avLst/>
          </a:prstGeom>
          <a:ln>
            <a:solidFill>
              <a:srgbClr val="000000"/>
            </a:solidFill>
            <a:round/>
            <a:tailEnd len="med" type="triangle" w="med"/>
          </a:ln>
        </p:spPr>
      </p:cxnSp>
      <p:sp>
        <p:nvSpPr>
          <p:cNvPr id="101" name="CuadroTexto 3"/>
          <p:cNvSpPr/>
          <p:nvPr/>
        </p:nvSpPr>
        <p:spPr>
          <a:xfrm>
            <a:off x="3947400" y="648720"/>
            <a:ext cx="4765680" cy="399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20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20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000" b="1" u="none" spc="-79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2000" b="1" u="none" spc="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02" name="Imagen 7"/>
          <p:cNvPicPr/>
          <p:nvPr/>
        </p:nvPicPr>
        <p:blipFill>
          <a:blip r:embed="rId5"/>
          <a:stretch/>
        </p:blipFill>
        <p:spPr>
          <a:xfrm>
            <a:off x="11434320" y="3050280"/>
            <a:ext cx="757080" cy="757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3" name="Imagen 10"/>
          <p:cNvPicPr/>
          <p:nvPr/>
        </p:nvPicPr>
        <p:blipFill>
          <a:blip r:embed="rId6"/>
          <a:stretch/>
        </p:blipFill>
        <p:spPr>
          <a:xfrm>
            <a:off x="11450160" y="2400840"/>
            <a:ext cx="725760" cy="7257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5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07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8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9" name="object 3"/>
          <p:cNvPicPr/>
          <p:nvPr/>
        </p:nvPicPr>
        <p:blipFill>
          <a:blip r:embed="rId4"/>
          <a:srcRect l="0" t="11050" r="0" b="36071"/>
          <a:stretch/>
        </p:blipFill>
        <p:spPr>
          <a:xfrm>
            <a:off x="1024200" y="3324960"/>
            <a:ext cx="9786960" cy="2288160"/>
          </a:xfrm>
          <a:prstGeom prst="rect">
            <a:avLst/>
          </a:prstGeom>
          <a:noFill/>
          <a:ln w="0">
            <a:noFill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110" name="object 6"/>
          <p:cNvSpPr/>
          <p:nvPr/>
        </p:nvSpPr>
        <p:spPr>
          <a:xfrm>
            <a:off x="3945600" y="993600"/>
            <a:ext cx="4549320" cy="320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20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20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000" b="1" u="none" spc="-79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2000" b="1" u="none" spc="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0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" name="Chevron 2"/>
          <p:cNvSpPr/>
          <p:nvPr/>
        </p:nvSpPr>
        <p:spPr>
          <a:xfrm>
            <a:off x="1024200" y="1527840"/>
            <a:ext cx="535680" cy="650520"/>
          </a:xfrm>
          <a:prstGeom prst="chevron">
            <a:avLst>
              <a:gd name="adj" fmla="val 50000"/>
            </a:avLst>
          </a:prstGeom>
          <a:solidFill>
            <a:srgbClr val="0fa1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rgbClr val="0fa13b"/>
              </a:solidFill>
              <a:effectLst/>
              <a:uFillTx/>
              <a:latin typeface="Arial"/>
              <a:ea typeface="Arial"/>
            </a:endParaRPr>
          </a:p>
        </p:txBody>
      </p:sp>
      <p:sp>
        <p:nvSpPr>
          <p:cNvPr id="112" name="CuadroTexto 4"/>
          <p:cNvSpPr/>
          <p:nvPr/>
        </p:nvSpPr>
        <p:spPr>
          <a:xfrm>
            <a:off x="1773000" y="1653120"/>
            <a:ext cx="4549320" cy="338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spcBef>
                <a:spcPts val="99"/>
              </a:spcBef>
            </a:pPr>
            <a:r>
              <a:rPr lang="es-CO" sz="16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DIRÍJASE</a:t>
            </a:r>
            <a:r>
              <a:rPr lang="es-CO" sz="1600" b="1" u="none" spc="-105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600" b="1" u="none" spc="-2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AL </a:t>
            </a:r>
            <a:r>
              <a:rPr lang="es-CO" sz="16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MENU EN SIMAT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" name="CuadroTexto 5"/>
          <p:cNvSpPr/>
          <p:nvPr/>
        </p:nvSpPr>
        <p:spPr>
          <a:xfrm>
            <a:off x="1761120" y="2575800"/>
            <a:ext cx="7220160" cy="58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3240" algn="just">
              <a:lnSpc>
                <a:spcPct val="100000"/>
              </a:lnSpc>
              <a:spcBef>
                <a:spcPts val="2475"/>
              </a:spcBef>
            </a:pPr>
            <a:r>
              <a:rPr lang="es-CO" sz="1600" b="1" u="none" spc="-11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ESTRATEGIAS</a:t>
            </a:r>
            <a:r>
              <a:rPr lang="es-CO" sz="1600" b="1" u="none" spc="-9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6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/</a:t>
            </a:r>
            <a:r>
              <a:rPr lang="es-CO" sz="1600" b="1" u="none" spc="-164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6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600" b="1" u="none" spc="-60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600" b="1" u="none" spc="-31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MASIVA</a:t>
            </a:r>
            <a:r>
              <a:rPr lang="es-CO" sz="1600" b="1" u="none" spc="-13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D</a:t>
            </a:r>
            <a:r>
              <a:rPr lang="es-CO" sz="1600" b="1" u="none" spc="-2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E </a:t>
            </a:r>
            <a:r>
              <a:rPr lang="es-CO" sz="1600" b="1" u="none" spc="-11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ESTRATEGIAS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240" algn="ctr">
              <a:lnSpc>
                <a:spcPct val="100000"/>
              </a:lnSpc>
            </a:pP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" name="Chevron 10"/>
          <p:cNvSpPr/>
          <p:nvPr/>
        </p:nvSpPr>
        <p:spPr>
          <a:xfrm>
            <a:off x="1024200" y="2412360"/>
            <a:ext cx="535680" cy="650520"/>
          </a:xfrm>
          <a:prstGeom prst="chevron">
            <a:avLst>
              <a:gd name="adj" fmla="val 50000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rgbClr val="0fa13b"/>
              </a:solidFill>
              <a:effectLst/>
              <a:uFillTx/>
              <a:latin typeface="Arial"/>
              <a:ea typeface="Arial"/>
            </a:endParaRPr>
          </a:p>
        </p:txBody>
      </p:sp>
      <p:sp>
        <p:nvSpPr>
          <p:cNvPr id="115" name="Elipse 11"/>
          <p:cNvSpPr/>
          <p:nvPr/>
        </p:nvSpPr>
        <p:spPr>
          <a:xfrm>
            <a:off x="5389200" y="4170600"/>
            <a:ext cx="1738440" cy="194400"/>
          </a:xfrm>
          <a:prstGeom prst="ellipse">
            <a:avLst/>
          </a:prstGeom>
          <a:noFill/>
          <a:ln>
            <a:solidFill>
              <a:srgbClr val="0fa13b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highlight>
                <a:srgbClr val="0fa13b"/>
              </a:highlight>
              <a:uFillTx/>
              <a:latin typeface="Arial"/>
              <a:ea typeface="Arial"/>
            </a:endParaRPr>
          </a:p>
        </p:txBody>
      </p:sp>
      <p:pic>
        <p:nvPicPr>
          <p:cNvPr id="116" name="Imagen 1"/>
          <p:cNvPicPr/>
          <p:nvPr/>
        </p:nvPicPr>
        <p:blipFill>
          <a:blip r:embed="rId5"/>
          <a:stretch/>
        </p:blipFill>
        <p:spPr>
          <a:xfrm rot="16444200">
            <a:off x="6440760" y="3512160"/>
            <a:ext cx="2421000" cy="2421000"/>
          </a:xfrm>
          <a:prstGeom prst="rect">
            <a:avLst/>
          </a:prstGeom>
          <a:noFill/>
          <a:ln w="0">
            <a:noFill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8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20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1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2" name="object 3"/>
          <p:cNvPicPr/>
          <p:nvPr/>
        </p:nvPicPr>
        <p:blipFill>
          <a:blip r:embed="rId4"/>
          <a:srcRect l="0" t="13282" r="0" b="42359"/>
          <a:stretch/>
        </p:blipFill>
        <p:spPr>
          <a:xfrm>
            <a:off x="1054080" y="1492200"/>
            <a:ext cx="10133640" cy="316224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123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" name="Rectángulo redondeado 1"/>
          <p:cNvSpPr/>
          <p:nvPr/>
        </p:nvSpPr>
        <p:spPr>
          <a:xfrm>
            <a:off x="4226400" y="4907880"/>
            <a:ext cx="233820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1. Digite</a:t>
            </a:r>
            <a:r>
              <a:rPr lang="es-CO" sz="1400" b="1" u="none" spc="-34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el</a:t>
            </a:r>
            <a:r>
              <a:rPr lang="es-CO" sz="1400" b="1" u="none" spc="-34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</a:t>
            </a:r>
            <a:r>
              <a:rPr lang="es-CO" sz="1400" b="1" u="none" spc="-40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pc="-20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DANE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25" name="Conector recto de flecha 3"/>
          <p:cNvCxnSpPr/>
          <p:nvPr/>
        </p:nvCxnSpPr>
        <p:spPr>
          <a:xfrm flipV="1">
            <a:off x="5395680" y="3704760"/>
            <a:ext cx="360" cy="1044720"/>
          </a:xfrm>
          <a:prstGeom prst="straightConnector1">
            <a:avLst/>
          </a:prstGeom>
          <a:ln>
            <a:solidFill>
              <a:srgbClr val="000000"/>
            </a:solidFill>
            <a:round/>
            <a:tailEnd len="med" type="triangle" w="med"/>
          </a:ln>
        </p:spPr>
      </p:cxnSp>
      <p:pic>
        <p:nvPicPr>
          <p:cNvPr id="126" name="Imagen 6"/>
          <p:cNvPicPr/>
          <p:nvPr/>
        </p:nvPicPr>
        <p:blipFill>
          <a:blip r:embed="rId5"/>
          <a:stretch/>
        </p:blipFill>
        <p:spPr>
          <a:xfrm rot="16444200">
            <a:off x="8425080" y="2785680"/>
            <a:ext cx="2421000" cy="24210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7" name="Rectángulo redondeado 7"/>
          <p:cNvSpPr/>
          <p:nvPr/>
        </p:nvSpPr>
        <p:spPr>
          <a:xfrm>
            <a:off x="8342280" y="4907880"/>
            <a:ext cx="258660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2.</a:t>
            </a:r>
            <a:r>
              <a:rPr lang="es-CO" sz="1400" b="1" u="none" spc="-2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Clic</a:t>
            </a:r>
            <a:r>
              <a:rPr lang="es-CO" sz="1400" b="1" u="none" spc="-20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Buscar</a:t>
            </a:r>
            <a:r>
              <a:rPr lang="es-CO" sz="1400" b="1" u="none" spc="-11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Instituciones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9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31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2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3" name="object 3"/>
          <p:cNvPicPr/>
          <p:nvPr/>
        </p:nvPicPr>
        <p:blipFill>
          <a:blip r:embed="rId4"/>
          <a:srcRect l="-900" t="15626" r="-789" b="36915"/>
          <a:stretch/>
        </p:blipFill>
        <p:spPr>
          <a:xfrm>
            <a:off x="740160" y="1503360"/>
            <a:ext cx="10101600" cy="248724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134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" name="Rectángulo redondeado 4"/>
          <p:cNvSpPr/>
          <p:nvPr/>
        </p:nvSpPr>
        <p:spPr>
          <a:xfrm>
            <a:off x="8330040" y="4445640"/>
            <a:ext cx="155808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Click</a:t>
            </a:r>
            <a:r>
              <a:rPr lang="es-CO" sz="1400" b="1" u="none" spc="-20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 </a:t>
            </a:r>
            <a:r>
              <a:rPr lang="es-CO" sz="1400" b="1" u="none" spc="-11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seleccionar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" name="Elipse 1"/>
          <p:cNvSpPr/>
          <p:nvPr/>
        </p:nvSpPr>
        <p:spPr>
          <a:xfrm>
            <a:off x="9626400" y="3674520"/>
            <a:ext cx="273240" cy="200520"/>
          </a:xfrm>
          <a:prstGeom prst="ellipse">
            <a:avLst/>
          </a:prstGeom>
          <a:noFill/>
          <a:ln>
            <a:solidFill>
              <a:srgbClr val="0fa13b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pic>
        <p:nvPicPr>
          <p:cNvPr id="137" name="Imagen 3"/>
          <p:cNvPicPr/>
          <p:nvPr/>
        </p:nvPicPr>
        <p:blipFill>
          <a:blip r:embed="rId5"/>
          <a:stretch/>
        </p:blipFill>
        <p:spPr>
          <a:xfrm rot="16444200">
            <a:off x="9192240" y="3033360"/>
            <a:ext cx="2421000" cy="24210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ángulo 6"/>
          <p:cNvSpPr/>
          <p:nvPr/>
        </p:nvSpPr>
        <p:spPr>
          <a:xfrm>
            <a:off x="9937440" y="2447280"/>
            <a:ext cx="2043720" cy="2049480"/>
          </a:xfrm>
          <a:prstGeom prst="rect">
            <a:avLst/>
          </a:prstGeom>
          <a:solidFill>
            <a:srgbClr val="fcda19"/>
          </a:solidFill>
          <a:ln>
            <a:noFill/>
          </a:ln>
          <a:effectLst>
            <a:outerShdw algn="t" blurRad="50760" dir="5400000" dist="38160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pic>
        <p:nvPicPr>
          <p:cNvPr id="139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0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2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3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4" name="object 2"/>
          <p:cNvPicPr/>
          <p:nvPr/>
        </p:nvPicPr>
        <p:blipFill>
          <a:blip r:embed="rId4"/>
          <a:srcRect l="0" t="9301" r="0" b="4901"/>
          <a:stretch/>
        </p:blipFill>
        <p:spPr>
          <a:xfrm>
            <a:off x="327240" y="1768680"/>
            <a:ext cx="9266400" cy="373212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145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" name="CuadroTexto 1"/>
          <p:cNvSpPr/>
          <p:nvPr/>
        </p:nvSpPr>
        <p:spPr>
          <a:xfrm>
            <a:off x="10116000" y="2551680"/>
            <a:ext cx="1701360" cy="175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Seleccionar: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1.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AÑO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2.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JORNADA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3.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GRADO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4.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GRUPO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7" name="Rectángulo 2"/>
          <p:cNvSpPr/>
          <p:nvPr/>
        </p:nvSpPr>
        <p:spPr>
          <a:xfrm>
            <a:off x="1124280" y="4497120"/>
            <a:ext cx="4286880" cy="644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pic>
        <p:nvPicPr>
          <p:cNvPr id="148" name="Imagen 9"/>
          <p:cNvPicPr/>
          <p:nvPr/>
        </p:nvPicPr>
        <p:blipFill>
          <a:blip r:embed="rId5"/>
          <a:stretch/>
        </p:blipFill>
        <p:spPr>
          <a:xfrm>
            <a:off x="10500480" y="4271400"/>
            <a:ext cx="1095480" cy="10954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9" name="Imagen 14"/>
          <p:cNvPicPr/>
          <p:nvPr/>
        </p:nvPicPr>
        <p:blipFill>
          <a:blip r:embed="rId6"/>
          <a:stretch/>
        </p:blipFill>
        <p:spPr>
          <a:xfrm>
            <a:off x="1757160" y="3828960"/>
            <a:ext cx="249120" cy="249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0" name="Imagen 15"/>
          <p:cNvPicPr/>
          <p:nvPr/>
        </p:nvPicPr>
        <p:blipFill>
          <a:blip r:embed="rId7"/>
          <a:stretch/>
        </p:blipFill>
        <p:spPr>
          <a:xfrm>
            <a:off x="4366800" y="3667680"/>
            <a:ext cx="249120" cy="249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1" name="Imagen 16"/>
          <p:cNvPicPr/>
          <p:nvPr/>
        </p:nvPicPr>
        <p:blipFill>
          <a:blip r:embed="rId8"/>
          <a:stretch/>
        </p:blipFill>
        <p:spPr>
          <a:xfrm>
            <a:off x="7289640" y="3667680"/>
            <a:ext cx="249120" cy="249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2" name="Imagen 17"/>
          <p:cNvPicPr/>
          <p:nvPr/>
        </p:nvPicPr>
        <p:blipFill>
          <a:blip r:embed="rId9"/>
          <a:stretch/>
        </p:blipFill>
        <p:spPr>
          <a:xfrm flipH="1">
            <a:off x="3043800" y="3667680"/>
            <a:ext cx="258480" cy="2584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4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56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7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8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59" name="object 2"/>
          <p:cNvPicPr/>
          <p:nvPr/>
        </p:nvPicPr>
        <p:blipFill>
          <a:blip r:embed="rId4"/>
          <a:srcRect l="0" t="10538" r="0" b="0"/>
          <a:stretch/>
        </p:blipFill>
        <p:spPr>
          <a:xfrm>
            <a:off x="878760" y="1598760"/>
            <a:ext cx="10243440" cy="316764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pic>
        <p:nvPicPr>
          <p:cNvPr id="160" name="Imagen 3"/>
          <p:cNvPicPr/>
          <p:nvPr/>
        </p:nvPicPr>
        <p:blipFill>
          <a:blip r:embed="rId5"/>
          <a:stretch/>
        </p:blipFill>
        <p:spPr>
          <a:xfrm rot="2607600">
            <a:off x="513360" y="3446640"/>
            <a:ext cx="740880" cy="7408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2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64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5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6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67" name="object 3"/>
          <p:cNvPicPr/>
          <p:nvPr/>
        </p:nvPicPr>
        <p:blipFill>
          <a:blip r:embed="rId4"/>
          <a:srcRect l="6594" t="7110" r="0" b="0"/>
          <a:stretch/>
        </p:blipFill>
        <p:spPr>
          <a:xfrm>
            <a:off x="1438920" y="1679040"/>
            <a:ext cx="9914400" cy="391644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9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0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71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2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73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74" name="object 2"/>
          <p:cNvPicPr/>
          <p:nvPr/>
        </p:nvPicPr>
        <p:blipFill>
          <a:blip r:embed="rId4"/>
          <a:srcRect l="6677" t="8956" r="0" b="13882"/>
          <a:stretch/>
        </p:blipFill>
        <p:spPr>
          <a:xfrm>
            <a:off x="1514160" y="1679040"/>
            <a:ext cx="9869760" cy="328248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175" name="Elipse 2"/>
          <p:cNvSpPr/>
          <p:nvPr/>
        </p:nvSpPr>
        <p:spPr>
          <a:xfrm>
            <a:off x="1805760" y="4636800"/>
            <a:ext cx="203040" cy="163440"/>
          </a:xfrm>
          <a:prstGeom prst="ellipse">
            <a:avLst/>
          </a:prstGeom>
          <a:noFill/>
          <a:ln>
            <a:solidFill>
              <a:srgbClr val="0fa13b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sp>
        <p:nvSpPr>
          <p:cNvPr id="176" name="Elipse 3"/>
          <p:cNvSpPr/>
          <p:nvPr/>
        </p:nvSpPr>
        <p:spPr>
          <a:xfrm>
            <a:off x="1801800" y="4452480"/>
            <a:ext cx="203040" cy="163440"/>
          </a:xfrm>
          <a:prstGeom prst="ellipse">
            <a:avLst/>
          </a:prstGeom>
          <a:noFill/>
          <a:ln>
            <a:solidFill>
              <a:srgbClr val="0fa13b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sp>
        <p:nvSpPr>
          <p:cNvPr id="177" name="Elipse 4"/>
          <p:cNvSpPr/>
          <p:nvPr/>
        </p:nvSpPr>
        <p:spPr>
          <a:xfrm>
            <a:off x="1797840" y="4280040"/>
            <a:ext cx="203040" cy="163440"/>
          </a:xfrm>
          <a:prstGeom prst="ellipse">
            <a:avLst/>
          </a:prstGeom>
          <a:noFill/>
          <a:ln>
            <a:solidFill>
              <a:srgbClr val="0fa13b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pic>
        <p:nvPicPr>
          <p:cNvPr id="178" name="Imagen 7"/>
          <p:cNvPicPr/>
          <p:nvPr/>
        </p:nvPicPr>
        <p:blipFill>
          <a:blip r:embed="rId5"/>
          <a:stretch/>
        </p:blipFill>
        <p:spPr>
          <a:xfrm rot="16444200">
            <a:off x="1950480" y="2110680"/>
            <a:ext cx="1259640" cy="1259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9" name="Imagen 8"/>
          <p:cNvPicPr/>
          <p:nvPr/>
        </p:nvPicPr>
        <p:blipFill>
          <a:blip r:embed="rId6"/>
          <a:stretch/>
        </p:blipFill>
        <p:spPr>
          <a:xfrm rot="2607600">
            <a:off x="619560" y="4163400"/>
            <a:ext cx="740880" cy="7408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1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2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83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4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5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ASIGNACIÓN</a:t>
            </a:r>
            <a:r>
              <a:rPr lang="es-CO" sz="1800" b="1" u="none" spc="-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1800" b="1" u="none" spc="-8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ESTRATEGIA:</a:t>
            </a:r>
            <a:r>
              <a:rPr lang="es-CO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86" name="object 2"/>
          <p:cNvPicPr/>
          <p:nvPr/>
        </p:nvPicPr>
        <p:blipFill>
          <a:blip r:embed="rId4"/>
          <a:srcRect l="5034" t="8145" r="0" b="6122"/>
          <a:stretch/>
        </p:blipFill>
        <p:spPr>
          <a:xfrm>
            <a:off x="970920" y="1607400"/>
            <a:ext cx="10379160" cy="364284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187" name="Elipse 1"/>
          <p:cNvSpPr/>
          <p:nvPr/>
        </p:nvSpPr>
        <p:spPr>
          <a:xfrm>
            <a:off x="1331280" y="2608560"/>
            <a:ext cx="335880" cy="335880"/>
          </a:xfrm>
          <a:prstGeom prst="ellipse">
            <a:avLst/>
          </a:prstGeom>
          <a:noFill/>
          <a:ln>
            <a:solidFill>
              <a:srgbClr val="0fa13b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9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0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91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92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3" name="CuadroTexto 4"/>
          <p:cNvSpPr/>
          <p:nvPr/>
        </p:nvSpPr>
        <p:spPr>
          <a:xfrm>
            <a:off x="678600" y="2692440"/>
            <a:ext cx="11111400" cy="116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lang="es-CO" sz="28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HERRAMIENTA</a:t>
            </a:r>
            <a:r>
              <a:rPr lang="es-CO" sz="2800" b="1" u="none" spc="-7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</a:t>
            </a:r>
            <a:r>
              <a:rPr lang="es-CO" sz="2800" b="1" u="none" spc="-10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APOYO</a:t>
            </a:r>
            <a:r>
              <a:rPr lang="es-CO" sz="2800" b="1" u="none" spc="3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PARA</a:t>
            </a:r>
            <a:r>
              <a:rPr lang="es-CO" sz="2800" b="1" u="none" spc="-7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 REPORTE DE ESTRATEGIAS </a:t>
            </a:r>
            <a:r>
              <a:rPr lang="es-CO" sz="28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:</a:t>
            </a:r>
            <a:r>
              <a:rPr lang="es-CO" sz="2800" b="1" u="none" spc="-34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O" sz="2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PROGRAMA</a:t>
            </a:r>
            <a:r>
              <a:rPr lang="es-CO" sz="2800" b="1" u="none" spc="-113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DE </a:t>
            </a:r>
            <a:r>
              <a:rPr lang="es-CO" sz="2800" b="1" u="none" spc="-20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ALIMENTACIÓN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ESCOLAR</a:t>
            </a:r>
            <a:r>
              <a:rPr lang="es-CO" sz="2800" b="1" u="none" spc="-65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2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5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6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97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98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9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419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REPORTE DE ESTRATEGIAS:</a:t>
            </a:r>
            <a:r>
              <a:rPr lang="es-419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419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00" name="Imagen 4"/>
          <p:cNvPicPr/>
          <p:nvPr/>
        </p:nvPicPr>
        <p:blipFill>
          <a:blip r:embed="rId4"/>
          <a:stretch/>
        </p:blipFill>
        <p:spPr>
          <a:xfrm>
            <a:off x="596160" y="3036600"/>
            <a:ext cx="11243160" cy="250128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201" name="Chevron 6"/>
          <p:cNvSpPr/>
          <p:nvPr/>
        </p:nvSpPr>
        <p:spPr>
          <a:xfrm>
            <a:off x="1024200" y="1527840"/>
            <a:ext cx="535680" cy="650520"/>
          </a:xfrm>
          <a:prstGeom prst="chevron">
            <a:avLst>
              <a:gd name="adj" fmla="val 50000"/>
            </a:avLst>
          </a:prstGeom>
          <a:solidFill>
            <a:srgbClr val="0fa1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rgbClr val="0fa13b"/>
              </a:solidFill>
              <a:effectLst/>
              <a:uFillTx/>
              <a:latin typeface="Arial"/>
              <a:ea typeface="Arial"/>
            </a:endParaRPr>
          </a:p>
        </p:txBody>
      </p:sp>
      <p:sp>
        <p:nvSpPr>
          <p:cNvPr id="202" name="CuadroTexto 7"/>
          <p:cNvSpPr/>
          <p:nvPr/>
        </p:nvSpPr>
        <p:spPr>
          <a:xfrm>
            <a:off x="1773000" y="1653120"/>
            <a:ext cx="4549320" cy="338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spcBef>
                <a:spcPts val="99"/>
              </a:spcBef>
            </a:pPr>
            <a:r>
              <a:rPr lang="es-CO" sz="16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DIRÍJASE</a:t>
            </a:r>
            <a:r>
              <a:rPr lang="es-CO" sz="1600" b="1" u="none" spc="-105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600" b="1" u="none" spc="-2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AL </a:t>
            </a:r>
            <a:r>
              <a:rPr lang="es-CO" sz="16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MENU EN SIMAT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" name="CuadroTexto 8"/>
          <p:cNvSpPr/>
          <p:nvPr/>
        </p:nvSpPr>
        <p:spPr>
          <a:xfrm>
            <a:off x="1761120" y="2491560"/>
            <a:ext cx="7220160" cy="338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6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REPORTES/MODULO/OTROS</a:t>
            </a: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" name="Chevron 9"/>
          <p:cNvSpPr/>
          <p:nvPr/>
        </p:nvSpPr>
        <p:spPr>
          <a:xfrm>
            <a:off x="1024200" y="2342160"/>
            <a:ext cx="535680" cy="650520"/>
          </a:xfrm>
          <a:prstGeom prst="chevron">
            <a:avLst>
              <a:gd name="adj" fmla="val 50000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rgbClr val="0fa13b"/>
              </a:solidFill>
              <a:effectLst/>
              <a:uFillTx/>
              <a:latin typeface="Arial"/>
              <a:ea typeface="Arial"/>
            </a:endParaRPr>
          </a:p>
        </p:txBody>
      </p:sp>
      <p:pic>
        <p:nvPicPr>
          <p:cNvPr id="205" name="Imagen 10"/>
          <p:cNvPicPr/>
          <p:nvPr/>
        </p:nvPicPr>
        <p:blipFill>
          <a:blip r:embed="rId5"/>
          <a:stretch/>
        </p:blipFill>
        <p:spPr>
          <a:xfrm rot="16444200">
            <a:off x="4659480" y="3264120"/>
            <a:ext cx="1093320" cy="109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06" name="Elipse 11"/>
          <p:cNvSpPr/>
          <p:nvPr/>
        </p:nvSpPr>
        <p:spPr>
          <a:xfrm>
            <a:off x="2676960" y="4172760"/>
            <a:ext cx="1370880" cy="220320"/>
          </a:xfrm>
          <a:prstGeom prst="ellipse">
            <a:avLst/>
          </a:prstGeom>
          <a:noFill/>
          <a:ln>
            <a:solidFill>
              <a:srgbClr val="0fa13b"/>
            </a:solidFill>
            <a:round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sp>
        <p:nvSpPr>
          <p:cNvPr id="207" name="Rectángulo redondeado 15"/>
          <p:cNvSpPr/>
          <p:nvPr/>
        </p:nvSpPr>
        <p:spPr>
          <a:xfrm>
            <a:off x="5791320" y="3698640"/>
            <a:ext cx="179892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1.Click</a:t>
            </a:r>
            <a:r>
              <a:rPr lang="es-CO" sz="1400" b="1" u="none" spc="-20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 </a:t>
            </a:r>
            <a:r>
              <a:rPr lang="es-CO" sz="1400" b="1" u="none" spc="-11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en Reportes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8" name="Rectángulo redondeado 18"/>
          <p:cNvSpPr/>
          <p:nvPr/>
        </p:nvSpPr>
        <p:spPr>
          <a:xfrm>
            <a:off x="2273040" y="5336640"/>
            <a:ext cx="179892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2.Seleccionar OTROS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209" name="Conector recto de flecha 20"/>
          <p:cNvCxnSpPr/>
          <p:nvPr/>
        </p:nvCxnSpPr>
        <p:spPr>
          <a:xfrm flipV="1">
            <a:off x="3172680" y="4393440"/>
            <a:ext cx="360" cy="943200"/>
          </a:xfrm>
          <a:prstGeom prst="straightConnector1">
            <a:avLst/>
          </a:prstGeom>
          <a:ln>
            <a:solidFill>
              <a:srgbClr val="000000"/>
            </a:solidFill>
            <a:round/>
            <a:tailEnd len="med" type="triangle" w="med"/>
          </a:ln>
        </p:spPr>
      </p:cxnSp>
      <p:sp>
        <p:nvSpPr>
          <p:cNvPr id="210" name="Rectángulo redondeado 21"/>
          <p:cNvSpPr/>
          <p:nvPr/>
        </p:nvSpPr>
        <p:spPr>
          <a:xfrm>
            <a:off x="8019000" y="4498920"/>
            <a:ext cx="208692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Calibri"/>
                <a:ea typeface="Arial"/>
              </a:rPr>
              <a:t>3.Seleccionar un Reporte 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11" name="Imagen 22"/>
          <p:cNvPicPr/>
          <p:nvPr/>
        </p:nvPicPr>
        <p:blipFill>
          <a:blip r:embed="rId6"/>
          <a:stretch/>
        </p:blipFill>
        <p:spPr>
          <a:xfrm flipH="1" rot="18924600">
            <a:off x="7412400" y="4335120"/>
            <a:ext cx="354960" cy="354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2" name="Imagen 23"/>
          <p:cNvPicPr/>
          <p:nvPr/>
        </p:nvPicPr>
        <p:blipFill>
          <a:blip r:embed="rId7"/>
          <a:stretch/>
        </p:blipFill>
        <p:spPr>
          <a:xfrm flipH="1" rot="18924600">
            <a:off x="7432200" y="4572000"/>
            <a:ext cx="354960" cy="3549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Rectángulo 13"/>
          <p:cNvSpPr/>
          <p:nvPr/>
        </p:nvSpPr>
        <p:spPr>
          <a:xfrm>
            <a:off x="8874360" y="2447280"/>
            <a:ext cx="3106440" cy="2049480"/>
          </a:xfrm>
          <a:prstGeom prst="rect">
            <a:avLst/>
          </a:prstGeom>
          <a:solidFill>
            <a:srgbClr val="fcda19"/>
          </a:solidFill>
          <a:ln>
            <a:noFill/>
          </a:ln>
          <a:effectLst>
            <a:outerShdw algn="t" blurRad="50760" dir="5400000" dist="38160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pic>
        <p:nvPicPr>
          <p:cNvPr id="214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15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6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17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8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19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419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REPORTE DE ESTRATEGIAS:</a:t>
            </a:r>
            <a:r>
              <a:rPr lang="es-419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419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20" name="Imagen 2"/>
          <p:cNvPicPr/>
          <p:nvPr/>
        </p:nvPicPr>
        <p:blipFill>
          <a:blip r:embed="rId4"/>
          <a:stretch/>
        </p:blipFill>
        <p:spPr>
          <a:xfrm>
            <a:off x="480600" y="1857960"/>
            <a:ext cx="7819200" cy="275976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221" name="CuadroTexto 3"/>
          <p:cNvSpPr/>
          <p:nvPr/>
        </p:nvSpPr>
        <p:spPr>
          <a:xfrm>
            <a:off x="8963640" y="2512080"/>
            <a:ext cx="2940840" cy="173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Seleccionar: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1.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AÑO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2.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DANE I.E. 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3.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Seleccionar Estrategia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22" name="Imagen 12"/>
          <p:cNvPicPr/>
          <p:nvPr/>
        </p:nvPicPr>
        <p:blipFill>
          <a:blip r:embed="rId5"/>
          <a:stretch/>
        </p:blipFill>
        <p:spPr>
          <a:xfrm>
            <a:off x="10847160" y="4021200"/>
            <a:ext cx="1095480" cy="1095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23" name="CuadroTexto 14"/>
          <p:cNvSpPr/>
          <p:nvPr/>
        </p:nvSpPr>
        <p:spPr>
          <a:xfrm>
            <a:off x="1144440" y="3028680"/>
            <a:ext cx="283680" cy="30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4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1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4" name="CuadroTexto 16"/>
          <p:cNvSpPr/>
          <p:nvPr/>
        </p:nvSpPr>
        <p:spPr>
          <a:xfrm>
            <a:off x="1837080" y="3527640"/>
            <a:ext cx="283680" cy="30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4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2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25" name="Imagen 17"/>
          <p:cNvPicPr/>
          <p:nvPr/>
        </p:nvPicPr>
        <p:blipFill>
          <a:blip r:embed="rId6"/>
          <a:stretch/>
        </p:blipFill>
        <p:spPr>
          <a:xfrm rot="16444200">
            <a:off x="6218280" y="3764520"/>
            <a:ext cx="2421000" cy="24210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26" name="CuadroTexto 19"/>
          <p:cNvSpPr/>
          <p:nvPr/>
        </p:nvSpPr>
        <p:spPr>
          <a:xfrm>
            <a:off x="2551320" y="3873240"/>
            <a:ext cx="283680" cy="30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4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3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7" name="Rectángulo redondeado 24"/>
          <p:cNvSpPr/>
          <p:nvPr/>
        </p:nvSpPr>
        <p:spPr>
          <a:xfrm>
            <a:off x="5560920" y="5117040"/>
            <a:ext cx="139968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4.</a:t>
            </a:r>
            <a:r>
              <a:rPr lang="es-CO" sz="1400" b="1" u="none" spc="-2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Clic</a:t>
            </a:r>
            <a:r>
              <a:rPr lang="es-CO" sz="1400" b="1" u="none" spc="-20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CSV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29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0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31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32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33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419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REPORTE DE ESTRATEGIAS:</a:t>
            </a:r>
            <a:r>
              <a:rPr lang="es-419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419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aphicFrame>
        <p:nvGraphicFramePr>
          <p:cNvPr id="234" name="Tabla 1"/>
          <p:cNvGraphicFramePr/>
          <p:nvPr/>
        </p:nvGraphicFramePr>
        <p:xfrm>
          <a:off x="1556640" y="1597320"/>
          <a:ext cx="5619960" cy="914760"/>
        </p:xfrm>
        <a:graphic>
          <a:graphicData uri="http://schemas.openxmlformats.org/drawingml/2006/table">
            <a:tbl>
              <a:tblPr/>
              <a:tblGrid>
                <a:gridCol w="5620320"/>
              </a:tblGrid>
              <a:tr h="0">
                <a:tc>
                  <a:txBody>
                    <a:bodyPr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lang="es-CO" sz="1600" b="1" u="none" strike="noStrike">
                          <a:solidFill>
                            <a:srgbClr val="000000"/>
                          </a:solidFill>
                          <a:effectLst/>
                          <a:uFillTx/>
                          <a:latin typeface="Arial"/>
                          <a:ea typeface="Arial"/>
                        </a:rPr>
                        <a:t>Para conocer el resultado del proceso ingrese por la opción Administración/Procesos por Lotes. </a:t>
                      </a:r>
                      <a:endParaRPr lang="es-CO" sz="16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 marL="91440" marR="91440" marT="45720" marB="4572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  <a:tr h="0">
                <a:tc>
                  <a:txBody>
                    <a:bodyPr anchor="ctr">
                      <a:noAutofit/>
                    </a:bodyPr>
                    <a:p>
                      <a:endParaRPr lang="es-CO" sz="16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  <a:ea typeface="Arial"/>
                      </a:endParaRPr>
                    </a:p>
                  </a:txBody>
                  <a:tcPr anchor="ctr" marL="91440" marR="91440" marT="45720" marB="45720"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35" name="Imagen 6"/>
          <p:cNvPicPr/>
          <p:nvPr/>
        </p:nvPicPr>
        <p:blipFill>
          <a:blip r:embed="rId4"/>
          <a:stretch/>
        </p:blipFill>
        <p:spPr>
          <a:xfrm>
            <a:off x="1046160" y="2371680"/>
            <a:ext cx="9268920" cy="205848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pic>
        <p:nvPicPr>
          <p:cNvPr id="236" name="Imagen 7"/>
          <p:cNvPicPr/>
          <p:nvPr/>
        </p:nvPicPr>
        <p:blipFill>
          <a:blip r:embed="rId5"/>
          <a:stretch/>
        </p:blipFill>
        <p:spPr>
          <a:xfrm rot="16444200">
            <a:off x="1962000" y="2978280"/>
            <a:ext cx="2421000" cy="24210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37" name="Chevron 8"/>
          <p:cNvSpPr/>
          <p:nvPr/>
        </p:nvSpPr>
        <p:spPr>
          <a:xfrm>
            <a:off x="1024200" y="1527840"/>
            <a:ext cx="535680" cy="650520"/>
          </a:xfrm>
          <a:prstGeom prst="chevron">
            <a:avLst>
              <a:gd name="adj" fmla="val 50000"/>
            </a:avLst>
          </a:prstGeom>
          <a:solidFill>
            <a:srgbClr val="0fa1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rgbClr val="0fa13b"/>
              </a:solidFill>
              <a:effectLst/>
              <a:uFillTx/>
              <a:latin typeface="Arial"/>
              <a:ea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39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0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41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42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43" name="object 10"/>
          <p:cNvSpPr/>
          <p:nvPr/>
        </p:nvSpPr>
        <p:spPr>
          <a:xfrm>
            <a:off x="3804120" y="939240"/>
            <a:ext cx="3973320" cy="29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419" sz="1800" b="1" u="none" spc="-11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REPORTE DE ESTRATEGIAS:</a:t>
            </a:r>
            <a:r>
              <a:rPr lang="es-419" sz="1800" b="1" u="none" spc="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419" sz="1800" b="1" u="none" spc="-26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PAE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44" name="Imagen 3"/>
          <p:cNvPicPr/>
          <p:nvPr/>
        </p:nvPicPr>
        <p:blipFill>
          <a:blip r:embed="rId4"/>
          <a:stretch/>
        </p:blipFill>
        <p:spPr>
          <a:xfrm>
            <a:off x="443880" y="1892520"/>
            <a:ext cx="8196840" cy="1393200"/>
          </a:xfrm>
          <a:prstGeom prst="rect">
            <a:avLst/>
          </a:prstGeom>
          <a:noFill/>
          <a:ln w="0">
            <a:noFill/>
          </a:ln>
          <a:effectLst>
            <a:outerShdw algn="tl" blurRad="190440" rotWithShape="0">
              <a:srgbClr val="000000">
                <a:alpha val="70000"/>
              </a:srgbClr>
            </a:outerShdw>
          </a:effectLst>
        </p:spPr>
      </p:pic>
      <p:sp>
        <p:nvSpPr>
          <p:cNvPr id="245" name="Rectángulo 4"/>
          <p:cNvSpPr/>
          <p:nvPr/>
        </p:nvSpPr>
        <p:spPr>
          <a:xfrm>
            <a:off x="8717760" y="1892520"/>
            <a:ext cx="3106440" cy="2049480"/>
          </a:xfrm>
          <a:prstGeom prst="rect">
            <a:avLst/>
          </a:prstGeom>
          <a:solidFill>
            <a:srgbClr val="fcda19"/>
          </a:solidFill>
          <a:ln>
            <a:noFill/>
          </a:ln>
          <a:effectLst>
            <a:outerShdw algn="t" blurRad="50760" dir="5400000" dist="38160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lang="es-CO" sz="1400" b="0" u="none" strike="noStrike">
              <a:solidFill>
                <a:schemeClr val="lt1"/>
              </a:solidFill>
              <a:effectLst/>
              <a:uFillTx/>
              <a:latin typeface="Arial"/>
              <a:ea typeface="Arial"/>
            </a:endParaRPr>
          </a:p>
        </p:txBody>
      </p:sp>
      <p:sp>
        <p:nvSpPr>
          <p:cNvPr id="246" name="CuadroTexto 9"/>
          <p:cNvSpPr/>
          <p:nvPr/>
        </p:nvSpPr>
        <p:spPr>
          <a:xfrm>
            <a:off x="8807040" y="1956960"/>
            <a:ext cx="2940840" cy="175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Seleccionar: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1. AÑO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2. Seleccionar el usuario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3. Buscar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47" name="Imagen 10"/>
          <p:cNvPicPr/>
          <p:nvPr/>
        </p:nvPicPr>
        <p:blipFill>
          <a:blip r:embed="rId5"/>
          <a:stretch/>
        </p:blipFill>
        <p:spPr>
          <a:xfrm>
            <a:off x="10690200" y="3466440"/>
            <a:ext cx="1095480" cy="1095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48" name="CuadroTexto 11"/>
          <p:cNvSpPr/>
          <p:nvPr/>
        </p:nvSpPr>
        <p:spPr>
          <a:xfrm>
            <a:off x="1744560" y="2281680"/>
            <a:ext cx="283680" cy="30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4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1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9" name="CuadroTexto 12"/>
          <p:cNvSpPr/>
          <p:nvPr/>
        </p:nvSpPr>
        <p:spPr>
          <a:xfrm>
            <a:off x="8395200" y="2431080"/>
            <a:ext cx="283680" cy="30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4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2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0" name="CuadroTexto 13"/>
          <p:cNvSpPr/>
          <p:nvPr/>
        </p:nvSpPr>
        <p:spPr>
          <a:xfrm>
            <a:off x="1123560" y="2123280"/>
            <a:ext cx="283680" cy="30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4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3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51" name="Imagen 14"/>
          <p:cNvPicPr/>
          <p:nvPr/>
        </p:nvPicPr>
        <p:blipFill>
          <a:blip r:embed="rId6"/>
          <a:stretch/>
        </p:blipFill>
        <p:spPr>
          <a:xfrm rot="16444200">
            <a:off x="875520" y="2079360"/>
            <a:ext cx="746640" cy="746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52" name="Imagen 15"/>
          <p:cNvPicPr/>
          <p:nvPr/>
        </p:nvPicPr>
        <p:blipFill>
          <a:blip r:embed="rId7"/>
          <a:stretch/>
        </p:blipFill>
        <p:spPr>
          <a:xfrm rot="16444200">
            <a:off x="1117080" y="2384640"/>
            <a:ext cx="2421000" cy="24210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53" name="Rectángulo redondeado 16"/>
          <p:cNvSpPr/>
          <p:nvPr/>
        </p:nvSpPr>
        <p:spPr>
          <a:xfrm>
            <a:off x="2240280" y="4360680"/>
            <a:ext cx="1970640" cy="402840"/>
          </a:xfrm>
          <a:prstGeom prst="roundRect">
            <a:avLst>
              <a:gd name="adj" fmla="val 16667"/>
            </a:avLst>
          </a:prstGeom>
          <a:solidFill>
            <a:srgbClr val="fcda1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4.</a:t>
            </a:r>
            <a:r>
              <a:rPr lang="es-CO" sz="1400" b="1" u="none" spc="-26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s-CO" sz="1400" b="1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Clic</a:t>
            </a:r>
            <a:r>
              <a:rPr lang="es-CO" sz="1400" b="1" u="none" spc="-20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 en Resultado</a:t>
            </a: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88;p1" descr="Secretaría de educación color-07"/>
          <p:cNvPicPr/>
          <p:nvPr/>
        </p:nvPicPr>
        <p:blipFill>
          <a:blip r:embed="rId1"/>
          <a:stretch/>
        </p:blipFill>
        <p:spPr>
          <a:xfrm>
            <a:off x="199440" y="0"/>
            <a:ext cx="7819200" cy="1127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55" name="Google Shape;89;p1"/>
          <p:cNvSpPr/>
          <p:nvPr/>
        </p:nvSpPr>
        <p:spPr>
          <a:xfrm>
            <a:off x="122040" y="6062040"/>
            <a:ext cx="2570760" cy="6854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Secretaría de Educación Departamental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Dirección: Cra 42 B # 18 A – 85 Barrio Pandiaco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Pasto- Nariño – Colombia 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90000"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rgbClr val="242424"/>
                </a:solidFill>
                <a:effectLst/>
                <a:uFillTx/>
                <a:latin typeface="Arial"/>
                <a:ea typeface="Arial"/>
              </a:rPr>
              <a:t>Teléfono: (602)- 7333737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Calibri"/>
                <a:ea typeface="Calibri"/>
              </a:rPr>
              <a:t> 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6" name="Google Shape;90;p1"/>
          <p:cNvSpPr/>
          <p:nvPr/>
        </p:nvSpPr>
        <p:spPr>
          <a:xfrm>
            <a:off x="3172680" y="6062040"/>
            <a:ext cx="2387880" cy="4536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Código Postal 520002/087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7000"/>
              </a:lnSpc>
              <a:tabLst>
                <a:tab algn="l" pos="0"/>
              </a:tabLst>
            </a:pPr>
            <a:r>
              <a:rPr lang="es-CO" sz="8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www.sednarino.gov.co</a:t>
            </a:r>
            <a:endParaRPr lang="es-CO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57" name="Google Shape;91;p1" descr="Imagen que contiene Texto&#10;&#10;Descripción generada automáticamente"/>
          <p:cNvPicPr/>
          <p:nvPr/>
        </p:nvPicPr>
        <p:blipFill>
          <a:blip r:embed="rId2"/>
          <a:srcRect l="70212" t="2707" r="0" b="0"/>
          <a:stretch/>
        </p:blipFill>
        <p:spPr>
          <a:xfrm>
            <a:off x="9742320" y="5347800"/>
            <a:ext cx="2449440" cy="1509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58" name="Google Shape;93;p1"/>
          <p:cNvPicPr/>
          <p:nvPr/>
        </p:nvPicPr>
        <p:blipFill>
          <a:blip r:embed="rId3"/>
          <a:stretch/>
        </p:blipFill>
        <p:spPr>
          <a:xfrm>
            <a:off x="9742320" y="108360"/>
            <a:ext cx="1607760" cy="939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59" name="CuadroTexto 3"/>
          <p:cNvSpPr/>
          <p:nvPr/>
        </p:nvSpPr>
        <p:spPr>
          <a:xfrm>
            <a:off x="1451520" y="1612080"/>
            <a:ext cx="8808480" cy="90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1082160" indent="734040" algn="ctr">
              <a:lnSpc>
                <a:spcPct val="100000"/>
              </a:lnSpc>
              <a:spcBef>
                <a:spcPts val="99"/>
              </a:spcBef>
              <a:tabLst>
                <a:tab algn="l" pos="0"/>
              </a:tabLst>
            </a:pP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082160" indent="734040" algn="ctr">
              <a:lnSpc>
                <a:spcPct val="100000"/>
              </a:lnSpc>
              <a:spcBef>
                <a:spcPts val="99"/>
              </a:spcBef>
              <a:tabLst>
                <a:tab algn="l" pos="0"/>
              </a:tabLst>
            </a:pPr>
            <a:r>
              <a:rPr lang="es-CO" sz="2000" b="1" u="none" strike="noStrike">
                <a:solidFill>
                  <a:srgbClr val="0fa13b"/>
                </a:solidFill>
                <a:effectLst/>
                <a:uFillTx/>
                <a:latin typeface="Arial"/>
                <a:ea typeface="Arial"/>
              </a:rPr>
              <a:t>ASISTENCIA TÉCNICA:</a:t>
            </a:r>
            <a:endParaRPr lang="es-CO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082160" indent="734040" algn="ctr">
              <a:lnSpc>
                <a:spcPct val="100000"/>
              </a:lnSpc>
              <a:spcBef>
                <a:spcPts val="99"/>
              </a:spcBef>
              <a:tabLst>
                <a:tab algn="l" pos="0"/>
              </a:tabLst>
            </a:pPr>
            <a:endParaRPr lang="es-CO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60" name="Imagen 2"/>
          <p:cNvPicPr/>
          <p:nvPr/>
        </p:nvPicPr>
        <p:blipFill>
          <a:blip r:embed="rId4"/>
          <a:stretch/>
        </p:blipFill>
        <p:spPr>
          <a:xfrm>
            <a:off x="2520000" y="3026880"/>
            <a:ext cx="573120" cy="573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61" name="Imagen 5"/>
          <p:cNvPicPr/>
          <p:nvPr/>
        </p:nvPicPr>
        <p:blipFill>
          <a:blip r:embed="rId5"/>
          <a:stretch/>
        </p:blipFill>
        <p:spPr>
          <a:xfrm>
            <a:off x="2520000" y="3780000"/>
            <a:ext cx="573120" cy="573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2" name="CuadroTexto 1"/>
          <p:cNvSpPr/>
          <p:nvPr/>
        </p:nvSpPr>
        <p:spPr>
          <a:xfrm>
            <a:off x="3591360" y="3942360"/>
            <a:ext cx="6786000" cy="64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marL="12600" algn="just">
              <a:lnSpc>
                <a:spcPct val="100000"/>
              </a:lnSpc>
              <a:tabLst>
                <a:tab algn="l" pos="2476440"/>
              </a:tabLst>
            </a:pPr>
            <a:endParaRPr lang="es-CO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3" name="CuadroTexto 6"/>
          <p:cNvSpPr/>
          <p:nvPr/>
        </p:nvSpPr>
        <p:spPr>
          <a:xfrm>
            <a:off x="3591360" y="3942360"/>
            <a:ext cx="146664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800" b="1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3232843889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4" name="CuadroTexto 9"/>
          <p:cNvSpPr/>
          <p:nvPr/>
        </p:nvSpPr>
        <p:spPr>
          <a:xfrm>
            <a:off x="3441960" y="3060000"/>
            <a:ext cx="609804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es-CO" sz="1800" b="0" u="sng" strike="noStrike">
                <a:solidFill>
                  <a:srgbClr val="0563c1"/>
                </a:solidFill>
                <a:effectLst/>
                <a:uFillTx/>
                <a:latin typeface="Arial"/>
                <a:ea typeface="Arial"/>
                <a:hlinkClick r:id="rId6"/>
              </a:rPr>
              <a:t>paesistemasdeinformacion@sednarino.gov.co</a:t>
            </a:r>
            <a:r>
              <a:rPr lang="es-CO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 </a:t>
            </a:r>
            <a:endParaRPr lang="es-CO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90;g3936cca1b90_0_346" descr="Imagen que contiene Texto&#10;&#10;Descripción generada automáticamente"/>
          <p:cNvPicPr/>
          <p:nvPr/>
        </p:nvPicPr>
        <p:blipFill>
          <a:blip r:embed="rId1"/>
          <a:srcRect l="69238" t="0" r="0" b="0"/>
          <a:stretch/>
        </p:blipFill>
        <p:spPr>
          <a:xfrm>
            <a:off x="8442720" y="4560480"/>
            <a:ext cx="3749040" cy="23158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66" name="Google Shape;291;g3936cca1b90_0_346"/>
          <p:cNvPicPr/>
          <p:nvPr/>
        </p:nvPicPr>
        <p:blipFill>
          <a:blip r:embed="rId2"/>
          <a:stretch/>
        </p:blipFill>
        <p:spPr>
          <a:xfrm>
            <a:off x="0" y="0"/>
            <a:ext cx="554868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67" name="Google Shape;292;g3936cca1b90_0_346"/>
          <p:cNvPicPr/>
          <p:nvPr/>
        </p:nvPicPr>
        <p:blipFill>
          <a:blip r:embed="rId3"/>
          <a:stretch/>
        </p:blipFill>
        <p:spPr>
          <a:xfrm>
            <a:off x="2806200" y="1218960"/>
            <a:ext cx="6337800" cy="33408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68" name="Google Shape;293;g3936cca1b90_0_346"/>
          <p:cNvPicPr/>
          <p:nvPr/>
        </p:nvPicPr>
        <p:blipFill>
          <a:blip r:embed="rId4"/>
          <a:stretch/>
        </p:blipFill>
        <p:spPr>
          <a:xfrm>
            <a:off x="152280" y="152280"/>
            <a:ext cx="1561680" cy="9140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1507</TotalTime>
  <Application>LibreOffice/25.8.5.2$Windows_X86_64 LibreOffice_project/9c8b85f387cc00a89945a79c9e6239f32e450ac2</Application>
  <AppVersion>15.0000</AppVersion>
  <Words>1030</Words>
  <Paragraphs>201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2024-01-16T16:45:48Z</dcterms:created>
  <dc:creator>Cobertura_Andrea C</dc:creator>
  <dc:description/>
  <dc:language>es-CO</dc:language>
  <cp:lastModifiedBy/>
  <dcterms:modified xsi:type="dcterms:W3CDTF">2026-04-08T18:10:03Z</dcterms:modified>
  <cp:revision>36</cp:revision>
  <dc:subject/>
  <dc:title>SOCIALIZACIÓN PROGRAMA DE ALIMENTACIÓN ESCOLAR – PAE 2026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20</vt:i4>
  </property>
  <property fmtid="{D5CDD505-2E9C-101B-9397-08002B2CF9AE}" pid="3" name="PresentationFormat">
    <vt:lpwstr>Panorámica</vt:lpwstr>
  </property>
  <property fmtid="{D5CDD505-2E9C-101B-9397-08002B2CF9AE}" pid="4" name="Slides">
    <vt:i4>20</vt:i4>
  </property>
</Properties>
</file>